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4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1E79-CC31-4EAB-834F-52EF3EF335E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4BC85-62B7-4C91-AEA7-02591F2CEE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7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year PhD student,</a:t>
            </a:r>
            <a:r>
              <a:rPr lang="en-GB" baseline="0" dirty="0" smtClean="0"/>
              <a:t> studying breast cancer risk appraisals and risk communication. The work I’ll be presenting here is the first study from my PhD, a qualitative systematic review looking at breast cancer risk appraisals in women informed of an increased risk.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BC85-62B7-4C91-AEA7-02591F2CEE4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14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Eligibility</a:t>
            </a:r>
            <a:r>
              <a:rPr lang="en-GB" baseline="0" dirty="0" smtClean="0"/>
              <a:t> criteria – adult women, women who have received a clinically-derived risk estimate, at increased risk and not mutation </a:t>
            </a:r>
            <a:r>
              <a:rPr lang="en-GB" baseline="0" dirty="0" smtClean="0"/>
              <a:t>carriers/unaffected by breast cancer, </a:t>
            </a:r>
            <a:r>
              <a:rPr lang="en-GB" baseline="0" dirty="0" err="1" smtClean="0"/>
              <a:t>qual</a:t>
            </a:r>
            <a:r>
              <a:rPr lang="en-GB" baseline="0" dirty="0" smtClean="0"/>
              <a:t> methods and mixed methods with </a:t>
            </a:r>
            <a:r>
              <a:rPr lang="en-GB" baseline="0" dirty="0" err="1" smtClean="0"/>
              <a:t>qual</a:t>
            </a:r>
            <a:r>
              <a:rPr lang="en-GB" baseline="0" dirty="0" smtClean="0"/>
              <a:t> element</a:t>
            </a:r>
          </a:p>
          <a:p>
            <a:r>
              <a:rPr lang="en-GB" baseline="0" dirty="0" smtClean="0"/>
              <a:t>Search </a:t>
            </a:r>
            <a:r>
              <a:rPr lang="en-GB" baseline="0" dirty="0" err="1" smtClean="0"/>
              <a:t>stategy</a:t>
            </a:r>
            <a:r>
              <a:rPr lang="en-GB" baseline="0" dirty="0" smtClean="0"/>
              <a:t> – academic librarian consulted and key words from similar systematic reviews considered</a:t>
            </a:r>
          </a:p>
          <a:p>
            <a:r>
              <a:rPr lang="en-GB" baseline="0" dirty="0" smtClean="0"/>
              <a:t>Information sources – 5 online databases searched including </a:t>
            </a:r>
            <a:r>
              <a:rPr lang="en-GB" baseline="0" dirty="0" err="1" smtClean="0"/>
              <a:t>medline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embase</a:t>
            </a:r>
            <a:r>
              <a:rPr lang="en-GB" baseline="0" dirty="0" smtClean="0"/>
              <a:t> and </a:t>
            </a:r>
            <a:r>
              <a:rPr lang="en-GB" baseline="0" dirty="0" err="1" smtClean="0"/>
              <a:t>proquest</a:t>
            </a:r>
            <a:r>
              <a:rPr lang="en-GB" baseline="0" dirty="0" smtClean="0"/>
              <a:t> dissertation and thesis – ref lists checked and citations of included articles</a:t>
            </a:r>
          </a:p>
          <a:p>
            <a:r>
              <a:rPr lang="en-GB" baseline="0" dirty="0" smtClean="0"/>
              <a:t>Screening process – double screened – third member of the team employed if agreement could not be reached</a:t>
            </a:r>
          </a:p>
          <a:p>
            <a:r>
              <a:rPr lang="en-GB" baseline="0" dirty="0" smtClean="0"/>
              <a:t>Quality assessment – modified critical appraisal skills programme check list for </a:t>
            </a:r>
            <a:r>
              <a:rPr lang="en-GB" baseline="0" dirty="0" err="1" smtClean="0"/>
              <a:t>qual</a:t>
            </a:r>
            <a:r>
              <a:rPr lang="en-GB" baseline="0" dirty="0" smtClean="0"/>
              <a:t> research – all papers included in spite of rating </a:t>
            </a:r>
          </a:p>
          <a:p>
            <a:r>
              <a:rPr lang="en-GB" baseline="0" dirty="0" smtClean="0"/>
              <a:t>Data extraction – study/participant info – data collection/analysis method, author narrative/participant quotes </a:t>
            </a:r>
          </a:p>
          <a:p>
            <a:r>
              <a:rPr lang="en-GB" baseline="0" dirty="0" smtClean="0"/>
              <a:t>Data synthesis – thematic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BC85-62B7-4C91-AEA7-02591F2CEE4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5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of the records included were consider to be of low quality, based on the rigor of the analysis process, as well as whether there was a clear statement of the findings.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BC85-62B7-4C91-AEA7-02591F2CEE4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55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Favoured own risk because</a:t>
            </a:r>
            <a:r>
              <a:rPr lang="en-GB" baseline="0" dirty="0" smtClean="0"/>
              <a:t> of lack of FH and healthy lifestyles</a:t>
            </a:r>
          </a:p>
          <a:p>
            <a:r>
              <a:rPr lang="en-GB" baseline="0" dirty="0" smtClean="0"/>
              <a:t>Those where expectations were met – satisfied</a:t>
            </a:r>
          </a:p>
          <a:p>
            <a:r>
              <a:rPr lang="en-GB" baseline="0" dirty="0" smtClean="0"/>
              <a:t>Those where expectations were not met – dissatisfied and lacked trust in the estimate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BC85-62B7-4C91-AEA7-02591F2CEE4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242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Breast size – same type of breast feel more likely</a:t>
            </a:r>
            <a:r>
              <a:rPr lang="en-GB" baseline="0" dirty="0" smtClean="0"/>
              <a:t> to develop BC</a:t>
            </a:r>
          </a:p>
          <a:p>
            <a:r>
              <a:rPr lang="en-GB" baseline="0" dirty="0" smtClean="0"/>
              <a:t>Lifestyles – different health behaviours, i.e. having a healthier diet, exercising less likely to follow the same path at relative</a:t>
            </a:r>
          </a:p>
          <a:p>
            <a:r>
              <a:rPr lang="en-GB" baseline="0" dirty="0" smtClean="0"/>
              <a:t>Age-of-onset – approaching age, scary – passing age, protective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4BC85-62B7-4C91-AEA7-02591F2CEE4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71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85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7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792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19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915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33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08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9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54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6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0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1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8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875" y="2445073"/>
            <a:ext cx="9183188" cy="1646302"/>
          </a:xfrm>
        </p:spPr>
        <p:txBody>
          <a:bodyPr/>
          <a:lstStyle/>
          <a:p>
            <a:pPr algn="ctr"/>
            <a:r>
              <a:rPr lang="en-GB" sz="3200" b="1" dirty="0" smtClean="0">
                <a:solidFill>
                  <a:schemeClr val="accent2">
                    <a:lumMod val="75000"/>
                  </a:schemeClr>
                </a:solidFill>
              </a:rPr>
              <a:t>How do women who are informed that they are at increased risk of breast cancer appraise their risk? A systematic review of qualitative research</a:t>
            </a:r>
            <a:endParaRPr lang="en-GB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001" y="455337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GB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Victoria G. Woof*, Anthony Howell, Lorna McWilliams, D Gareth Evans &amp; David P. French </a:t>
            </a:r>
          </a:p>
          <a:p>
            <a:pPr algn="ctr"/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*victoria.woof@postgrad.manchester.ac.uk, @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vicky_woof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97" y="680088"/>
            <a:ext cx="1880145" cy="796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767" y="680088"/>
            <a:ext cx="2710538" cy="69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530" y="671228"/>
            <a:ext cx="1606731" cy="714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603" y="541569"/>
            <a:ext cx="1137478" cy="97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52582"/>
            <a:ext cx="8596668" cy="13208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Theme 4 – living under a breast cancer cloud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5109317" cy="4634173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Some women felt fatalistic about their risk of breast cancer, believing cancer was inevitable. 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These women questioned whether risk could be managed and controlled.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As well as being sceptical about health advice when ‘healthy’ women develop cancer.</a:t>
            </a:r>
          </a:p>
          <a:p>
            <a:pPr algn="just"/>
            <a:r>
              <a:rPr lang="en-GB" sz="2000" dirty="0" smtClean="0"/>
              <a:t>Others explained living in a constant state of uncertainty. 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Causing anxiety.</a:t>
            </a:r>
          </a:p>
          <a:p>
            <a:pPr lvl="0" algn="just">
              <a:buClr>
                <a:srgbClr val="C5E799"/>
              </a:buClr>
            </a:pPr>
            <a:r>
              <a:rPr lang="en-GB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Others chose not to dwell on breast cancer.</a:t>
            </a:r>
          </a:p>
          <a:p>
            <a:pPr lvl="1" algn="just"/>
            <a:endParaRPr lang="en-GB" sz="2000" dirty="0"/>
          </a:p>
          <a:p>
            <a:pPr marL="457200" lvl="1" indent="0" algn="just">
              <a:buNone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3661740"/>
            <a:ext cx="2185140" cy="279187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151418" y="1773382"/>
            <a:ext cx="3584450" cy="1666444"/>
          </a:xfrm>
          <a:prstGeom prst="wedgeRoundRectCallout">
            <a:avLst>
              <a:gd name="adj1" fmla="val -8185"/>
              <a:gd name="adj2" fmla="val 733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‘‘…it’s the not knowing that drives you crazy, [rather] than the knowing. If you know, then you can deal with it a lot better than not knowing . . . they can’t guarantee me [anything].” </a:t>
            </a:r>
          </a:p>
        </p:txBody>
      </p:sp>
    </p:spTree>
    <p:extLst>
      <p:ext uri="{BB962C8B-B14F-4D97-AF65-F5344CB8AC3E}">
        <p14:creationId xmlns:p14="http://schemas.microsoft.com/office/powerpoint/2010/main" val="3119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7588"/>
            <a:ext cx="8596668" cy="85071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Conclusions and implications: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2666"/>
            <a:ext cx="8903394" cy="5031781"/>
          </a:xfrm>
        </p:spPr>
        <p:txBody>
          <a:bodyPr>
            <a:normAutofit/>
          </a:bodyPr>
          <a:lstStyle/>
          <a:p>
            <a:pPr algn="just"/>
            <a:r>
              <a:rPr lang="en-GB" sz="2000" dirty="0" smtClean="0"/>
              <a:t>Women hold stable appraisals of their breast cancer risk which appear to be mainly informed by experiences within the family. </a:t>
            </a:r>
          </a:p>
          <a:p>
            <a:pPr lvl="1" algn="just"/>
            <a:r>
              <a:rPr lang="en-GB" sz="1800" dirty="0" smtClean="0">
                <a:solidFill>
                  <a:srgbClr val="00B050"/>
                </a:solidFill>
              </a:rPr>
              <a:t>This can lead to misunderstandings, unmoveable expectations of risk and distrust in clinically-derived risk estimates. 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dirty="0" smtClean="0"/>
              <a:t>To encourage more accurate appraisals, HCPs should consider the following:</a:t>
            </a:r>
          </a:p>
          <a:p>
            <a:pPr lvl="1" algn="just"/>
            <a:r>
              <a:rPr lang="en-GB" sz="1800" dirty="0" smtClean="0">
                <a:solidFill>
                  <a:srgbClr val="00B050"/>
                </a:solidFill>
              </a:rPr>
              <a:t>Exploring women’s personal risk appraisals to address misunderstandings.</a:t>
            </a:r>
          </a:p>
          <a:p>
            <a:pPr lvl="1" algn="just"/>
            <a:r>
              <a:rPr lang="en-GB" sz="1800" dirty="0" smtClean="0">
                <a:solidFill>
                  <a:srgbClr val="00B050"/>
                </a:solidFill>
              </a:rPr>
              <a:t>Prevent misunderstandings occurring by presenting risk information in more meaningful and vivid ways.</a:t>
            </a:r>
          </a:p>
          <a:p>
            <a:pPr lvl="1" algn="just"/>
            <a:r>
              <a:rPr lang="en-GB" sz="1800" dirty="0" smtClean="0">
                <a:solidFill>
                  <a:srgbClr val="00B050"/>
                </a:solidFill>
              </a:rPr>
              <a:t>Appreciate that preventative decisions are made in the context of other disease risk/illnesses.</a:t>
            </a:r>
          </a:p>
          <a:p>
            <a:pPr lvl="1" algn="just"/>
            <a:r>
              <a:rPr lang="en-GB" sz="1800" dirty="0" smtClean="0">
                <a:solidFill>
                  <a:srgbClr val="00B050"/>
                </a:solidFill>
              </a:rPr>
              <a:t>Routinely convey non-familial sources of breast cancer risk, i.e. breast density and a polygenic risk score to facilitate more balanced appraisals.</a:t>
            </a:r>
          </a:p>
          <a:p>
            <a:pPr lvl="1" algn="just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510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291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Avenues for further research: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7127"/>
            <a:ext cx="8314266" cy="4586635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/>
              <a:t>Effect of incongruences on preventative behaviours, i.e. preventative medication use and health behaviour changes.</a:t>
            </a:r>
          </a:p>
          <a:p>
            <a:pPr marL="0" indent="0" algn="just">
              <a:buNone/>
            </a:pPr>
            <a:endParaRPr lang="en-GB" sz="2400" dirty="0" smtClean="0"/>
          </a:p>
          <a:p>
            <a:pPr algn="just"/>
            <a:r>
              <a:rPr lang="en-GB" sz="2400" dirty="0" smtClean="0"/>
              <a:t>Variation between HCPs and breast cancer risk communication.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 smtClean="0"/>
              <a:t>How open are personal risk appraisals to new strong independent risk factors, i.e. breast density/PRS.</a:t>
            </a:r>
          </a:p>
          <a:p>
            <a:pPr marL="0" indent="0" algn="just">
              <a:buNone/>
            </a:pPr>
            <a:endParaRPr lang="en-GB" sz="2400" dirty="0"/>
          </a:p>
        </p:txBody>
      </p:sp>
      <p:pic>
        <p:nvPicPr>
          <p:cNvPr id="9" name="Picture 8" descr="Free vector graphic: Detective, Investigation, Man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74002" y="4274128"/>
            <a:ext cx="2436668" cy="24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51" y="1387522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solidFill>
                  <a:schemeClr val="accent2"/>
                </a:solidFill>
              </a:rPr>
              <a:t>Thank you for listening!</a:t>
            </a:r>
            <a:br>
              <a:rPr lang="en-GB" sz="5400" dirty="0" smtClean="0">
                <a:solidFill>
                  <a:schemeClr val="accent2"/>
                </a:solidFill>
              </a:rPr>
            </a:br>
            <a:r>
              <a:rPr lang="en-GB" sz="5400" dirty="0" smtClean="0">
                <a:solidFill>
                  <a:schemeClr val="accent2"/>
                </a:solidFill>
              </a:rPr>
              <a:t>Any questions?</a:t>
            </a:r>
            <a:endParaRPr lang="en-GB" sz="5400" dirty="0">
              <a:solidFill>
                <a:schemeClr val="accent2"/>
              </a:solidFill>
            </a:endParaRPr>
          </a:p>
        </p:txBody>
      </p:sp>
      <p:pic>
        <p:nvPicPr>
          <p:cNvPr id="4" name="Picture 3" descr="Asking Defining Questions - Excelsior College OW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27" y="3470853"/>
            <a:ext cx="3821715" cy="25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6354"/>
            <a:ext cx="8596668" cy="6477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accent2"/>
                </a:solidFill>
              </a:rPr>
              <a:t>Background:</a:t>
            </a:r>
            <a:endParaRPr lang="en-GB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81036"/>
            <a:ext cx="8826884" cy="5365173"/>
          </a:xfrm>
        </p:spPr>
        <p:txBody>
          <a:bodyPr>
            <a:noAutofit/>
          </a:bodyPr>
          <a:lstStyle/>
          <a:p>
            <a:pPr algn="just"/>
            <a:r>
              <a:rPr lang="en-GB" dirty="0" smtClean="0"/>
              <a:t>It is possible to calculate breast cancer risk by combining data on the following risk factors:</a:t>
            </a:r>
          </a:p>
          <a:p>
            <a:pPr lvl="1" algn="just"/>
            <a:r>
              <a:rPr lang="en-GB" dirty="0" smtClean="0"/>
              <a:t>Family history, reproductive/hormone factors, lifestyle factors, </a:t>
            </a:r>
            <a:r>
              <a:rPr lang="en-GB" dirty="0" smtClean="0">
                <a:solidFill>
                  <a:srgbClr val="00B050"/>
                </a:solidFill>
              </a:rPr>
              <a:t>genetic factors (SNPs/PRS) and breast density.</a:t>
            </a:r>
          </a:p>
          <a:p>
            <a:pPr marL="457200" lvl="1" indent="0" algn="just">
              <a:spcBef>
                <a:spcPts val="600"/>
              </a:spcBef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 algn="just"/>
            <a:r>
              <a:rPr lang="en-GB" dirty="0" smtClean="0"/>
              <a:t>It is well known that women are inaccurate when estimating their risk of breast cancer.</a:t>
            </a:r>
          </a:p>
          <a:p>
            <a:pPr algn="just">
              <a:spcBef>
                <a:spcPts val="600"/>
              </a:spcBef>
            </a:pPr>
            <a:endParaRPr lang="en-GB" kern="600" dirty="0"/>
          </a:p>
          <a:p>
            <a:pPr algn="just"/>
            <a:r>
              <a:rPr lang="en-GB" dirty="0" smtClean="0"/>
              <a:t>The provision of a clinically-derived risk estimate only modestly improves women’s accuracy. </a:t>
            </a:r>
          </a:p>
          <a:p>
            <a:pPr algn="just">
              <a:spcBef>
                <a:spcPts val="600"/>
              </a:spcBef>
            </a:pPr>
            <a:endParaRPr lang="en-GB" dirty="0"/>
          </a:p>
          <a:p>
            <a:pPr algn="just"/>
            <a:r>
              <a:rPr lang="en-GB" dirty="0" smtClean="0"/>
              <a:t>The reasons for the discrepancy between clinically-derived risk estimates and personal risk appraisals is largely unknown. </a:t>
            </a:r>
          </a:p>
          <a:p>
            <a:pPr algn="just">
              <a:spcBef>
                <a:spcPts val="600"/>
              </a:spcBef>
            </a:pPr>
            <a:endParaRPr lang="en-GB" sz="1600" dirty="0"/>
          </a:p>
          <a:p>
            <a:pPr algn="just"/>
            <a:r>
              <a:rPr lang="en-GB" dirty="0" smtClean="0"/>
              <a:t>It is important to understand what drives these discrepancies in order to reduce risk anxiety, foster trust in risk estimates, facilitate more informed decisions and promote preventative behaviours.  </a:t>
            </a:r>
            <a:endParaRPr lang="en-GB" dirty="0"/>
          </a:p>
        </p:txBody>
      </p:sp>
      <p:pic>
        <p:nvPicPr>
          <p:cNvPr id="5" name="Picture 4" descr="A climate scientist assesses the threat of climate change - Fabiu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84" y="4512075"/>
            <a:ext cx="2280689" cy="20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Aim: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34" y="4102603"/>
            <a:ext cx="8596668" cy="2490541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To systematically search and appraise the existing qualitative literature.</a:t>
            </a:r>
          </a:p>
          <a:p>
            <a:pPr algn="just"/>
            <a:r>
              <a:rPr lang="en-GB" sz="2000" dirty="0" smtClean="0"/>
              <a:t>To use thematic synthesis to develop an understanding of women’s breast cancer risk appraisals.</a:t>
            </a:r>
          </a:p>
          <a:p>
            <a:pPr algn="just"/>
            <a:r>
              <a:rPr lang="en-GB" sz="2000" dirty="0" smtClean="0"/>
              <a:t>To identify areas of misunderstandings to facilitate trust in the clinically-derived risk estimates provided. </a:t>
            </a:r>
            <a:endParaRPr lang="en-GB" sz="2000" dirty="0"/>
          </a:p>
          <a:p>
            <a:pPr algn="just"/>
            <a:endParaRPr lang="en-GB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7334" y="3374543"/>
            <a:ext cx="8596668" cy="586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b="1" dirty="0" smtClean="0">
                <a:solidFill>
                  <a:schemeClr val="accent2"/>
                </a:solidFill>
              </a:rPr>
              <a:t>Specific objectives: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3667620"/>
            <a:ext cx="8596668" cy="1233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000" dirty="0" smtClean="0"/>
          </a:p>
          <a:p>
            <a:pPr algn="just"/>
            <a:endParaRPr lang="en-GB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9734" y="1442552"/>
            <a:ext cx="8596668" cy="1233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 smtClean="0"/>
              <a:t>To synthesize qualitative research exploring breast cancer risk appraisals in </a:t>
            </a:r>
            <a:r>
              <a:rPr lang="en-GB" sz="2400" b="1" dirty="0" smtClean="0"/>
              <a:t>women </a:t>
            </a:r>
            <a:r>
              <a:rPr lang="en-GB" sz="2400" b="1" dirty="0" smtClean="0"/>
              <a:t>who have been informed that they are at increased risk of the disease.</a:t>
            </a:r>
          </a:p>
        </p:txBody>
      </p:sp>
    </p:spTree>
    <p:extLst>
      <p:ext uri="{BB962C8B-B14F-4D97-AF65-F5344CB8AC3E}">
        <p14:creationId xmlns:p14="http://schemas.microsoft.com/office/powerpoint/2010/main" val="363071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Methods:</a:t>
            </a:r>
            <a:br>
              <a:rPr lang="en-GB" b="1" dirty="0" smtClean="0">
                <a:solidFill>
                  <a:schemeClr val="accent2"/>
                </a:solidFill>
              </a:rPr>
            </a:br>
            <a:r>
              <a:rPr lang="en-GB" sz="1600" b="1" dirty="0" smtClean="0">
                <a:solidFill>
                  <a:schemeClr val="accent2"/>
                </a:solidFill>
              </a:rPr>
              <a:t>PROSPERO protocol: </a:t>
            </a:r>
            <a:r>
              <a:rPr lang="en-GB" sz="1600" dirty="0" smtClean="0">
                <a:solidFill>
                  <a:schemeClr val="accent2"/>
                </a:solidFill>
              </a:rPr>
              <a:t>https</a:t>
            </a:r>
            <a:r>
              <a:rPr lang="en-GB" sz="1600" dirty="0">
                <a:solidFill>
                  <a:schemeClr val="accent2"/>
                </a:solidFill>
              </a:rPr>
              <a:t>://www.crd.york.ac.uk/prospero/display_record.php?RecordID=255930</a:t>
            </a:r>
            <a:br>
              <a:rPr lang="en-GB" sz="1600" dirty="0">
                <a:solidFill>
                  <a:schemeClr val="accent2"/>
                </a:solidFill>
              </a:rPr>
            </a:br>
            <a:r>
              <a:rPr lang="en-GB" sz="1600" b="1" dirty="0" smtClean="0">
                <a:solidFill>
                  <a:schemeClr val="accent2"/>
                </a:solidFill>
              </a:rPr>
              <a:t> 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744" y="1634510"/>
            <a:ext cx="1524220" cy="1353457"/>
          </a:xfrm>
          <a:prstGeom prst="rect">
            <a:avLst/>
          </a:prstGeom>
        </p:spPr>
      </p:pic>
      <p:pic>
        <p:nvPicPr>
          <p:cNvPr id="5" name="Picture 4" descr="Infographic: 13 Google Search Tricks - NCCE's Tech Savvy Teacher Blo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21" y="1666445"/>
            <a:ext cx="1433588" cy="1433588"/>
          </a:xfrm>
          <a:prstGeom prst="ellipse">
            <a:avLst/>
          </a:prstGeom>
        </p:spPr>
      </p:pic>
      <p:pic>
        <p:nvPicPr>
          <p:cNvPr id="6" name="Picture 5" descr="File:Flat tick icon.svg - Wikimedia Commons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13916"/>
            <a:ext cx="1477152" cy="1477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t="5179" b="10910"/>
          <a:stretch/>
        </p:blipFill>
        <p:spPr>
          <a:xfrm>
            <a:off x="7873069" y="1666445"/>
            <a:ext cx="1427096" cy="1289586"/>
          </a:xfrm>
          <a:prstGeom prst="ellipse">
            <a:avLst/>
          </a:prstGeom>
        </p:spPr>
      </p:pic>
      <p:pic>
        <p:nvPicPr>
          <p:cNvPr id="8" name="Picture 2" descr="https://www.pngall.com/wp-content/uploads/5/Clipboard-Checklist-PNG-Free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41" y="4304491"/>
            <a:ext cx="1441162" cy="14411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2811" y="4298264"/>
            <a:ext cx="1383912" cy="143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80998" y="4168048"/>
            <a:ext cx="1534628" cy="15396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7579" y="3254842"/>
            <a:ext cx="1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Eligibility criteria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6284" y="3254842"/>
            <a:ext cx="1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Search strategy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45167" y="3254842"/>
            <a:ext cx="1473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Information sources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8044666" y="3199567"/>
            <a:ext cx="1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Screening process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891011" y="5881072"/>
            <a:ext cx="143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Quality assessment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38787" y="5881071"/>
            <a:ext cx="137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extraction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849981" y="5835746"/>
            <a:ext cx="1196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Data synthesis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3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494745" y="1230021"/>
            <a:ext cx="2809875" cy="2330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11916"/>
            <a:ext cx="8596668" cy="748145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Results: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378" t="23211" r="21449" b="12596"/>
          <a:stretch/>
        </p:blipFill>
        <p:spPr>
          <a:xfrm>
            <a:off x="499961" y="1220526"/>
            <a:ext cx="6202975" cy="4132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0235" y="5954090"/>
            <a:ext cx="832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accent2"/>
                </a:solidFill>
              </a:rPr>
              <a:t>Overall 14 records reporting 12 studies</a:t>
            </a:r>
            <a:endParaRPr lang="en-GB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7621" y="1421423"/>
            <a:ext cx="252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CASP quality assessment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56543" y="4648200"/>
            <a:ext cx="6191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N=8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1868" y="4000500"/>
            <a:ext cx="619125" cy="428625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chemeClr val="tx1"/>
                </a:solidFill>
              </a:rPr>
              <a:t>N=6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740894" y="1905949"/>
            <a:ext cx="333374" cy="32385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40894" y="2437225"/>
            <a:ext cx="333374" cy="32385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740894" y="2997461"/>
            <a:ext cx="333374" cy="323850"/>
          </a:xfrm>
          <a:prstGeom prst="ellipse">
            <a:avLst/>
          </a:prstGeom>
          <a:solidFill>
            <a:srgbClr val="FF505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167671" y="2975405"/>
            <a:ext cx="1590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Low quality = 3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167671" y="2446080"/>
            <a:ext cx="1994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Medium quality = 6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167671" y="1929823"/>
            <a:ext cx="1841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High quality = 5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7494745" y="3738320"/>
            <a:ext cx="2809875" cy="1926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637620" y="3779333"/>
            <a:ext cx="252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2"/>
                </a:solidFill>
              </a:rPr>
              <a:t>Country of origin</a:t>
            </a:r>
            <a:endParaRPr lang="en-GB" sz="1600" b="1" dirty="0">
              <a:solidFill>
                <a:schemeClr val="accent2"/>
              </a:solidFill>
            </a:endParaRPr>
          </a:p>
        </p:txBody>
      </p:sp>
      <p:pic>
        <p:nvPicPr>
          <p:cNvPr id="3" name="Picture 2" descr="UP AND AWAY: USA FLAG AND STAT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71" y="4220144"/>
            <a:ext cx="732011" cy="385335"/>
          </a:xfrm>
          <a:prstGeom prst="ellipse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9682" y="4246721"/>
            <a:ext cx="56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= 6</a:t>
            </a:r>
            <a:endParaRPr lang="en-GB" sz="1600" dirty="0"/>
          </a:p>
        </p:txBody>
      </p:sp>
      <p:pic>
        <p:nvPicPr>
          <p:cNvPr id="4" name="Picture 3" descr="Free Stock Photo 3908-union flag | freeimagesli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671" y="4698003"/>
            <a:ext cx="712290" cy="373477"/>
          </a:xfrm>
          <a:prstGeom prst="ellipse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99682" y="4715465"/>
            <a:ext cx="56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= 5</a:t>
            </a:r>
            <a:endParaRPr lang="en-GB" sz="1600" dirty="0"/>
          </a:p>
        </p:txBody>
      </p:sp>
      <p:pic>
        <p:nvPicPr>
          <p:cNvPr id="5" name="Picture 4" descr="File:Flag of Canada.pn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67" y="5174977"/>
            <a:ext cx="712290" cy="356145"/>
          </a:xfrm>
          <a:prstGeom prst="ellipse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899682" y="5197630"/>
            <a:ext cx="567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= 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821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chemeClr val="accent2"/>
                </a:solidFill>
              </a:rPr>
              <a:t>Results – thematic synthesis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66475" y="1626576"/>
            <a:ext cx="6418385" cy="940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Theme 1 - Breast cancer risk is not the only priority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6475" y="2806210"/>
            <a:ext cx="6418385" cy="940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Theme 2 - Congruency between personal risk appraisals and clinical estimates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66475" y="3985845"/>
            <a:ext cx="6418385" cy="940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Theme 3 – Comparative predictors of breast cancer risk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6475" y="5165480"/>
            <a:ext cx="6418385" cy="9407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Theme 4 – Living under a breast cancer cloud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04884"/>
            <a:ext cx="8596668" cy="1320800"/>
          </a:xfrm>
        </p:spPr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Theme 1 – breast cancer risk is not the only priority 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77334" y="2173836"/>
            <a:ext cx="5371774" cy="2490541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Breast cancer risk just one disease risk among many in the family.</a:t>
            </a:r>
          </a:p>
          <a:p>
            <a:pPr algn="just"/>
            <a:r>
              <a:rPr lang="en-GB" sz="2000" dirty="0" smtClean="0"/>
              <a:t>Women employed hierarchy of disease worry.</a:t>
            </a:r>
          </a:p>
          <a:p>
            <a:pPr algn="just"/>
            <a:r>
              <a:rPr lang="en-GB" sz="2000" dirty="0" smtClean="0"/>
              <a:t>Engagement in positive health behaviours necessary for the prevention of all disease not just breast cancer. </a:t>
            </a:r>
          </a:p>
          <a:p>
            <a:pPr algn="just"/>
            <a:r>
              <a:rPr lang="en-GB" sz="2000" dirty="0" smtClean="0"/>
              <a:t>Striving for a ‘normal life’ more important for some than worrying about the uncertainty of disease development.  </a:t>
            </a:r>
            <a:endParaRPr lang="en-GB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60108" y="2059842"/>
            <a:ext cx="3179928" cy="1925515"/>
          </a:xfrm>
          <a:prstGeom prst="wedgeRoundRectCallout">
            <a:avLst>
              <a:gd name="adj1" fmla="val -16689"/>
              <a:gd name="adj2" fmla="val 696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don’t know which I would prefer cancer or the stroke. I think probably cancer because a stroke, I mean that just </a:t>
            </a:r>
            <a:r>
              <a:rPr lang="en-GB" sz="16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renders </a:t>
            </a:r>
            <a:r>
              <a:rPr lang="en-GB" sz="1600" b="1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you, you know, not able to function pretty much in a lot of cases.” </a:t>
            </a:r>
            <a:endParaRPr lang="en-GB" sz="1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38" t="6096" b="6456"/>
          <a:stretch/>
        </p:blipFill>
        <p:spPr>
          <a:xfrm>
            <a:off x="6841462" y="4427130"/>
            <a:ext cx="2166298" cy="23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1853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/>
                </a:solidFill>
              </a:rPr>
              <a:t>Theme 2 – congruency between personal risk appraisals and clinical estimates</a:t>
            </a:r>
            <a:endParaRPr lang="en-GB" b="1" dirty="0">
              <a:solidFill>
                <a:schemeClr val="accent2"/>
              </a:solidFill>
            </a:endParaRPr>
          </a:p>
        </p:txBody>
      </p:sp>
      <p:pic>
        <p:nvPicPr>
          <p:cNvPr id="8" name="Content Placeholder 7" descr="Afro woman thinking vector graphics | Free SV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13333" r="17080" b="14012"/>
          <a:stretch/>
        </p:blipFill>
        <p:spPr>
          <a:xfrm>
            <a:off x="7579056" y="4329969"/>
            <a:ext cx="2159417" cy="2465194"/>
          </a:xfrm>
        </p:spPr>
      </p:pic>
      <p:sp>
        <p:nvSpPr>
          <p:cNvPr id="7" name="Rounded Rectangular Callout 6"/>
          <p:cNvSpPr/>
          <p:nvPr/>
        </p:nvSpPr>
        <p:spPr>
          <a:xfrm>
            <a:off x="5969101" y="2031146"/>
            <a:ext cx="3930162" cy="2198077"/>
          </a:xfrm>
          <a:prstGeom prst="wedgeRoundRectCallout">
            <a:avLst>
              <a:gd name="adj1" fmla="val -2712"/>
              <a:gd name="adj2" fmla="val 65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“In fact, I still thought I’d be higher...But these are just statistics and I can’t really go by statistics, you know? All because it says I may not be, you know, at average risk or you’re a little higher than average risk; that doesn’t mean anything […] so I can’t really say I really trust the number that they gave me, you know?”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7334" y="2031146"/>
            <a:ext cx="4988882" cy="4173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000" dirty="0" smtClean="0"/>
              <a:t>Women have pre-existing ideas about their breast cancer risk.</a:t>
            </a:r>
          </a:p>
          <a:p>
            <a:pPr algn="just"/>
            <a:r>
              <a:rPr lang="en-GB" sz="2000" dirty="0" smtClean="0"/>
              <a:t>Women with higher than expected clinical risk estimates favoured their own risk appraisals.</a:t>
            </a:r>
          </a:p>
          <a:p>
            <a:pPr algn="just"/>
            <a:r>
              <a:rPr lang="en-GB" sz="2000" dirty="0" smtClean="0"/>
              <a:t>Lower than expected risk results caused women to be dubious about their </a:t>
            </a:r>
            <a:r>
              <a:rPr lang="en-GB" sz="2000" smtClean="0"/>
              <a:t>clinical risk. </a:t>
            </a:r>
            <a:endParaRPr lang="en-GB" sz="2000" dirty="0" smtClean="0"/>
          </a:p>
          <a:p>
            <a:pPr algn="just"/>
            <a:r>
              <a:rPr lang="en-GB" sz="2000" dirty="0" smtClean="0"/>
              <a:t>Where expectations were met women were unsurprised by their clinical risk estimate. </a:t>
            </a:r>
          </a:p>
          <a:p>
            <a:pPr algn="just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01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2"/>
                </a:solidFill>
              </a:rPr>
              <a:t>Theme 3 – comparative predictors of breast cancer risk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4890953" cy="3880773"/>
          </a:xfrm>
        </p:spPr>
        <p:txBody>
          <a:bodyPr>
            <a:noAutofit/>
          </a:bodyPr>
          <a:lstStyle/>
          <a:p>
            <a:pPr algn="just"/>
            <a:r>
              <a:rPr lang="en-GB" sz="2000" dirty="0" smtClean="0"/>
              <a:t>Women rely heavily on their family history of breast cancer to make sense of their risk.</a:t>
            </a:r>
          </a:p>
          <a:p>
            <a:pPr algn="just"/>
            <a:r>
              <a:rPr lang="en-GB" sz="2000" dirty="0" smtClean="0"/>
              <a:t>Specifically women compare attributes between themselves and affected relatives to assess the likelihood of developing breast cancer.</a:t>
            </a:r>
          </a:p>
          <a:p>
            <a:pPr algn="just"/>
            <a:r>
              <a:rPr lang="en-GB" sz="2000" dirty="0" smtClean="0"/>
              <a:t>These include: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Breast size 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Lifestyle comparisons </a:t>
            </a:r>
          </a:p>
          <a:p>
            <a:pPr lvl="1" algn="just"/>
            <a:r>
              <a:rPr lang="en-GB" dirty="0" smtClean="0">
                <a:solidFill>
                  <a:srgbClr val="00B050"/>
                </a:solidFill>
              </a:rPr>
              <a:t>Age of disease onset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 descr="teenager-woman-thinking-looking - Dimpap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8" r="19970"/>
          <a:stretch/>
        </p:blipFill>
        <p:spPr>
          <a:xfrm flipH="1">
            <a:off x="7515714" y="3622470"/>
            <a:ext cx="1717962" cy="285792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6017453" y="2421059"/>
            <a:ext cx="3338412" cy="1134207"/>
          </a:xfrm>
          <a:prstGeom prst="wedgeRoundRectCallout">
            <a:avLst>
              <a:gd name="adj1" fmla="val -1129"/>
              <a:gd name="adj2" fmla="val 90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 feel like it’s just, it’s going to happen because I have the same breasts as my </a:t>
            </a:r>
            <a:r>
              <a:rPr lang="en-GB" sz="1600" b="1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mom.”</a:t>
            </a:r>
            <a:endParaRPr lang="en-GB" sz="1600" b="1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C5E799"/>
      </a:accent1>
      <a:accent2>
        <a:srgbClr val="50771B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1870</TotalTime>
  <Words>1245</Words>
  <Application>Microsoft Office PowerPoint</Application>
  <PresentationFormat>Widescreen</PresentationFormat>
  <Paragraphs>109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How do women who are informed that they are at increased risk of breast cancer appraise their risk? A systematic review of qualitative research</vt:lpstr>
      <vt:lpstr>Background:</vt:lpstr>
      <vt:lpstr>Aim:</vt:lpstr>
      <vt:lpstr>Methods: PROSPERO protocol: https://www.crd.york.ac.uk/prospero/display_record.php?RecordID=255930  </vt:lpstr>
      <vt:lpstr>Results:</vt:lpstr>
      <vt:lpstr>Results – thematic synthesis </vt:lpstr>
      <vt:lpstr>Theme 1 – breast cancer risk is not the only priority </vt:lpstr>
      <vt:lpstr>Theme 2 – congruency between personal risk appraisals and clinical estimates</vt:lpstr>
      <vt:lpstr>Theme 3 – comparative predictors of breast cancer risk</vt:lpstr>
      <vt:lpstr>Theme 4 – living under a breast cancer cloud</vt:lpstr>
      <vt:lpstr>Conclusions and implications:</vt:lpstr>
      <vt:lpstr>Avenues for further research:</vt:lpstr>
      <vt:lpstr>Thank you for listening! Any questions?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women who are informed that they are at increased risk of breast cancer appraise their risk? A systematic review of qualitative research</dc:title>
  <dc:creator>Victoria Woof</dc:creator>
  <cp:lastModifiedBy>Victoria Woof</cp:lastModifiedBy>
  <cp:revision>54</cp:revision>
  <dcterms:created xsi:type="dcterms:W3CDTF">2022-07-14T07:39:17Z</dcterms:created>
  <dcterms:modified xsi:type="dcterms:W3CDTF">2022-07-27T11:32:21Z</dcterms:modified>
</cp:coreProperties>
</file>