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3" r:id="rId3"/>
    <p:sldMasterId id="2147483674" r:id="rId4"/>
    <p:sldMasterId id="2147483676" r:id="rId5"/>
  </p:sldMasterIdLst>
  <p:notesMasterIdLst>
    <p:notesMasterId r:id="rId30"/>
  </p:notesMasterIdLst>
  <p:handoutMasterIdLst>
    <p:handoutMasterId r:id="rId31"/>
  </p:handoutMasterIdLst>
  <p:sldIdLst>
    <p:sldId id="585" r:id="rId6"/>
    <p:sldId id="560" r:id="rId7"/>
    <p:sldId id="672" r:id="rId8"/>
    <p:sldId id="673" r:id="rId9"/>
    <p:sldId id="432" r:id="rId10"/>
    <p:sldId id="619" r:id="rId11"/>
    <p:sldId id="620" r:id="rId12"/>
    <p:sldId id="617" r:id="rId13"/>
    <p:sldId id="664" r:id="rId14"/>
    <p:sldId id="637" r:id="rId15"/>
    <p:sldId id="665" r:id="rId16"/>
    <p:sldId id="666" r:id="rId17"/>
    <p:sldId id="640" r:id="rId18"/>
    <p:sldId id="634" r:id="rId19"/>
    <p:sldId id="641" r:id="rId20"/>
    <p:sldId id="642" r:id="rId21"/>
    <p:sldId id="643" r:id="rId22"/>
    <p:sldId id="644" r:id="rId23"/>
    <p:sldId id="645" r:id="rId24"/>
    <p:sldId id="667" r:id="rId25"/>
    <p:sldId id="669" r:id="rId26"/>
    <p:sldId id="653" r:id="rId27"/>
    <p:sldId id="654" r:id="rId28"/>
    <p:sldId id="661" r:id="rId29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AB0"/>
    <a:srgbClr val="99CCFF"/>
    <a:srgbClr val="66259B"/>
    <a:srgbClr val="FF33CC"/>
    <a:srgbClr val="E86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6659" autoAdjust="0"/>
  </p:normalViewPr>
  <p:slideViewPr>
    <p:cSldViewPr>
      <p:cViewPr varScale="1">
        <p:scale>
          <a:sx n="83" d="100"/>
          <a:sy n="83" d="100"/>
        </p:scale>
        <p:origin x="784" y="52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066AF-B56C-4CF6-9CC9-DBA6AE4773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2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825B47-B06E-4EFD-A9F5-D0BB222239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5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Wealth of evidence to prove the business case:</a:t>
            </a:r>
          </a:p>
          <a:p>
            <a:pPr lvl="1"/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£70bn to UK economy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4.5%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GDP - OECD</a:t>
            </a:r>
          </a:p>
          <a:p>
            <a:pPr lvl="1"/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£1,035 per employee, per year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Centre for Mental Health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win the business case, focus on the opportunity cost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costs of doing nothing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 of doing something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Bupa’s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into de-motivation in the workplace (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 for Growth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research conducted 2013 with 5,000 workers):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Lack of motivation costs UK economy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£6bn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in 5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employees operating at peak level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dirty="0"/>
              <a:t>Correlation between mental wellbeing, employee engagement, productivity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LINK: Not always treated as a strategic business priority , why?</a:t>
            </a:r>
            <a:endParaRPr lang="en-GB" sz="900" b="1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8B7EE-5193-4BDE-AD1C-78142233EF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5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B2FAFD-C642-4440-BD39-C8FE67A2DB9C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6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352E97-1478-4412-9D4C-38057A99F63A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4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B47E-9FDD-413B-8412-D7EE40212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3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6A88-57A4-4A73-89BC-2A4D35A9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C4D2-4D0D-4330-89D3-BCEE77FA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5"/>
            <a:ext cx="8229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57B3-4568-4308-8FF1-B847F555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0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5"/>
            <a:ext cx="8229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8F289-0C2F-492B-9426-9A5EF725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3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854B-2FF9-4E65-8B6C-078059293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53952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67C7-3B0F-4A4E-8A02-162A596D3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3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93F1-E2EF-4EBB-A757-41A123B7C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6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D9217-E6C2-4035-9E02-6D18CC339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TC_Logo (initial use only)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0247"/>
            <a:ext cx="1608138" cy="10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23864" y="990600"/>
            <a:ext cx="8288337" cy="1191"/>
          </a:xfrm>
          <a:prstGeom prst="line">
            <a:avLst/>
          </a:prstGeom>
          <a:ln>
            <a:solidFill>
              <a:srgbClr val="CC0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6058" y="1491637"/>
            <a:ext cx="8280400" cy="32408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006A"/>
              </a:buClr>
              <a:buFont typeface="Arial"/>
              <a:buChar char="•"/>
              <a:tabLst>
                <a:tab pos="180975" algn="l"/>
              </a:tabLst>
              <a:defRPr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63690" y="519522"/>
            <a:ext cx="6480175" cy="485775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508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8" y="1200155"/>
            <a:ext cx="4047067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9741" y="1200155"/>
            <a:ext cx="4047067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0926-91C6-4C85-ACD1-C78B5177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33D6-2F0F-4611-A3B6-D531B6EAF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62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DA0E-48B6-AA4D-9A4A-AB47B9662ED7}" type="datetime1">
              <a:rPr lang="en-US" smtClean="0">
                <a:solidFill>
                  <a:srgbClr val="595959"/>
                </a:solidFill>
              </a:rPr>
              <a:pPr/>
              <a:t>10/13/2022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DB06-45C4-5C42-A8CD-225707A0E6E9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634D-A98F-4C58-8BE2-93874D89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0218-D28F-4CCB-A71C-6ED0C83BC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8F14-F5A0-468F-A1B0-D6968825A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3271-8371-4B1E-927F-C6EB94CDD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E880C-AC11-424A-A1EE-B600BEBAB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78D53-DB99-45CF-A02C-50090526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7F2D-C000-4C56-BCDF-32F53B20D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32AB0"/>
            </a:gs>
            <a:gs pos="11000">
              <a:schemeClr val="accent2">
                <a:lumMod val="45000"/>
                <a:lumOff val="55000"/>
              </a:schemeClr>
            </a:gs>
            <a:gs pos="17000">
              <a:schemeClr val="accent2">
                <a:lumMod val="45000"/>
                <a:lumOff val="55000"/>
              </a:schemeClr>
            </a:gs>
            <a:gs pos="38000">
              <a:schemeClr val="bg1"/>
            </a:gs>
            <a:gs pos="2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543422-036A-489C-807E-F12B05691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70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062921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7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3DD4E018-9D5D-F94C-8295-500894F006A3}" type="datetime1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10/13/2022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7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7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4123DB06-45C4-5C42-A8CD-225707A0E6E9}" type="slidenum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pic>
        <p:nvPicPr>
          <p:cNvPr id="7" name="Picture 6" descr="RC-Newlogo-CMYK-te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121" y="126962"/>
            <a:ext cx="1223082" cy="966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457148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News Gothic MT"/>
          <a:ea typeface="+mj-ea"/>
          <a:cs typeface="News Gothic MT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2800" b="0" i="0" kern="1200">
          <a:solidFill>
            <a:schemeClr val="tx1"/>
          </a:solidFill>
          <a:latin typeface="News Gothic MT"/>
          <a:ea typeface="+mn-ea"/>
          <a:cs typeface="News Gothic MT"/>
        </a:defRPr>
      </a:lvl1pPr>
      <a:lvl2pPr marL="742866" indent="-285717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2400" b="0" i="0" kern="1200">
          <a:solidFill>
            <a:schemeClr val="tx1"/>
          </a:solidFill>
          <a:latin typeface="News Gothic MT"/>
          <a:ea typeface="+mn-ea"/>
          <a:cs typeface="News Gothic MT"/>
        </a:defRPr>
      </a:lvl2pPr>
      <a:lvl3pPr marL="1142870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900" b="0" i="0" kern="1200">
          <a:solidFill>
            <a:schemeClr val="tx1"/>
          </a:solidFill>
          <a:latin typeface="News Gothic MT"/>
          <a:ea typeface="+mn-ea"/>
          <a:cs typeface="News Gothic MT"/>
        </a:defRPr>
      </a:lvl3pPr>
      <a:lvl4pPr marL="1600017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1600" b="0" i="0" kern="1200">
          <a:solidFill>
            <a:schemeClr val="tx1"/>
          </a:solidFill>
          <a:latin typeface="News Gothic MT"/>
          <a:ea typeface="+mn-ea"/>
          <a:cs typeface="News Gothic MT"/>
        </a:defRPr>
      </a:lvl4pPr>
      <a:lvl5pPr marL="2057166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300" b="0" i="0" kern="1200">
          <a:solidFill>
            <a:schemeClr val="tx1"/>
          </a:solidFill>
          <a:latin typeface="News Gothic MT"/>
          <a:ea typeface="+mn-ea"/>
          <a:cs typeface="News Gothic MT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062921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7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3DD4E018-9D5D-F94C-8295-500894F006A3}" type="datetime1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10/13/2022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7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7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4123DB06-45C4-5C42-A8CD-225707A0E6E9}" type="slidenum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pic>
        <p:nvPicPr>
          <p:cNvPr id="7" name="Picture 6" descr="RC-Newlogo-CMYK-t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21" y="126962"/>
            <a:ext cx="1223082" cy="966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148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News Gothic MT"/>
          <a:ea typeface="+mj-ea"/>
          <a:cs typeface="News Gothic MT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2800" b="0" i="0" kern="1200">
          <a:solidFill>
            <a:schemeClr val="tx1"/>
          </a:solidFill>
          <a:latin typeface="News Gothic MT"/>
          <a:ea typeface="+mn-ea"/>
          <a:cs typeface="News Gothic MT"/>
        </a:defRPr>
      </a:lvl1pPr>
      <a:lvl2pPr marL="742866" indent="-285717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2400" b="0" i="0" kern="1200">
          <a:solidFill>
            <a:schemeClr val="tx1"/>
          </a:solidFill>
          <a:latin typeface="News Gothic MT"/>
          <a:ea typeface="+mn-ea"/>
          <a:cs typeface="News Gothic MT"/>
        </a:defRPr>
      </a:lvl2pPr>
      <a:lvl3pPr marL="1142870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900" b="0" i="0" kern="1200">
          <a:solidFill>
            <a:schemeClr val="tx1"/>
          </a:solidFill>
          <a:latin typeface="News Gothic MT"/>
          <a:ea typeface="+mn-ea"/>
          <a:cs typeface="News Gothic MT"/>
        </a:defRPr>
      </a:lvl3pPr>
      <a:lvl4pPr marL="1600017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1600" b="0" i="0" kern="1200">
          <a:solidFill>
            <a:schemeClr val="tx1"/>
          </a:solidFill>
          <a:latin typeface="News Gothic MT"/>
          <a:ea typeface="+mn-ea"/>
          <a:cs typeface="News Gothic MT"/>
        </a:defRPr>
      </a:lvl4pPr>
      <a:lvl5pPr marL="2057166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300" b="0" i="0" kern="1200">
          <a:solidFill>
            <a:schemeClr val="tx1"/>
          </a:solidFill>
          <a:latin typeface="News Gothic MT"/>
          <a:ea typeface="+mn-ea"/>
          <a:cs typeface="News Gothic MT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062921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3DD4E018-9D5D-F94C-8295-500894F006A3}" type="datetime1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10/13/2022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4123DB06-45C4-5C42-A8CD-225707A0E6E9}" type="slidenum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pic>
        <p:nvPicPr>
          <p:cNvPr id="7" name="Picture 6" descr="RC-Newlogo-CMYK-t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21" y="126961"/>
            <a:ext cx="1223082" cy="966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148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News Gothic MT"/>
          <a:ea typeface="+mj-ea"/>
          <a:cs typeface="News Gothic MT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2800" b="0" i="0" kern="1200">
          <a:solidFill>
            <a:schemeClr val="tx1"/>
          </a:solidFill>
          <a:latin typeface="News Gothic MT"/>
          <a:ea typeface="+mn-ea"/>
          <a:cs typeface="News Gothic MT"/>
        </a:defRPr>
      </a:lvl1pPr>
      <a:lvl2pPr marL="742866" indent="-285717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2400" b="0" i="0" kern="1200">
          <a:solidFill>
            <a:schemeClr val="tx1"/>
          </a:solidFill>
          <a:latin typeface="News Gothic MT"/>
          <a:ea typeface="+mn-ea"/>
          <a:cs typeface="News Gothic MT"/>
        </a:defRPr>
      </a:lvl2pPr>
      <a:lvl3pPr marL="1142870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900" b="0" i="0" kern="1200">
          <a:solidFill>
            <a:schemeClr val="tx1"/>
          </a:solidFill>
          <a:latin typeface="News Gothic MT"/>
          <a:ea typeface="+mn-ea"/>
          <a:cs typeface="News Gothic MT"/>
        </a:defRPr>
      </a:lvl3pPr>
      <a:lvl4pPr marL="1600017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1600" b="0" i="0" kern="1200">
          <a:solidFill>
            <a:schemeClr val="tx1"/>
          </a:solidFill>
          <a:latin typeface="News Gothic MT"/>
          <a:ea typeface="+mn-ea"/>
          <a:cs typeface="News Gothic MT"/>
        </a:defRPr>
      </a:lvl4pPr>
      <a:lvl5pPr marL="2057166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300" b="0" i="0" kern="1200">
          <a:solidFill>
            <a:schemeClr val="tx1"/>
          </a:solidFill>
          <a:latin typeface="News Gothic MT"/>
          <a:ea typeface="+mn-ea"/>
          <a:cs typeface="News Gothic MT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062921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3DD4E018-9D5D-F94C-8295-500894F006A3}" type="datetime1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10/13/2022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defTabSz="457148" fontAlgn="auto">
              <a:spcBef>
                <a:spcPts val="0"/>
              </a:spcBef>
              <a:spcAft>
                <a:spcPts val="0"/>
              </a:spcAft>
            </a:pPr>
            <a:fld id="{4123DB06-45C4-5C42-A8CD-225707A0E6E9}" type="slidenum">
              <a:rPr lang="en-US" smtClean="0">
                <a:solidFill>
                  <a:srgbClr val="595959"/>
                </a:solidFill>
                <a:latin typeface="News Gothic MT"/>
                <a:cs typeface="+mn-cs"/>
              </a:rPr>
              <a:pPr defTabSz="45714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/>
              </a:solidFill>
              <a:latin typeface="News Gothic MT"/>
              <a:cs typeface="+mn-cs"/>
            </a:endParaRPr>
          </a:p>
        </p:txBody>
      </p:sp>
      <p:pic>
        <p:nvPicPr>
          <p:cNvPr id="7" name="Picture 6" descr="RC-Newlogo-CMYK-t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21" y="126958"/>
            <a:ext cx="1223082" cy="966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148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News Gothic MT"/>
          <a:ea typeface="+mj-ea"/>
          <a:cs typeface="News Gothic MT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2800" b="0" i="0" kern="1200">
          <a:solidFill>
            <a:schemeClr val="tx1"/>
          </a:solidFill>
          <a:latin typeface="News Gothic MT"/>
          <a:ea typeface="+mn-ea"/>
          <a:cs typeface="News Gothic MT"/>
        </a:defRPr>
      </a:lvl1pPr>
      <a:lvl2pPr marL="742866" indent="-285717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2400" b="0" i="0" kern="1200">
          <a:solidFill>
            <a:schemeClr val="tx1"/>
          </a:solidFill>
          <a:latin typeface="News Gothic MT"/>
          <a:ea typeface="+mn-ea"/>
          <a:cs typeface="News Gothic MT"/>
        </a:defRPr>
      </a:lvl2pPr>
      <a:lvl3pPr marL="1142870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900" b="0" i="0" kern="1200">
          <a:solidFill>
            <a:schemeClr val="tx1"/>
          </a:solidFill>
          <a:latin typeface="News Gothic MT"/>
          <a:ea typeface="+mn-ea"/>
          <a:cs typeface="News Gothic MT"/>
        </a:defRPr>
      </a:lvl3pPr>
      <a:lvl4pPr marL="1600017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–"/>
        <a:defRPr sz="1600" b="0" i="0" kern="1200">
          <a:solidFill>
            <a:schemeClr val="tx1"/>
          </a:solidFill>
          <a:latin typeface="News Gothic MT"/>
          <a:ea typeface="+mn-ea"/>
          <a:cs typeface="News Gothic MT"/>
        </a:defRPr>
      </a:lvl4pPr>
      <a:lvl5pPr marL="2057166" indent="-228574" algn="l" defTabSz="457148" rtl="0" eaLnBrk="1" latinLnBrk="0" hangingPunct="1">
        <a:spcBef>
          <a:spcPct val="20000"/>
        </a:spcBef>
        <a:buClr>
          <a:srgbClr val="F6B04A"/>
        </a:buClr>
        <a:buFont typeface="Arial"/>
        <a:buChar char="•"/>
        <a:defRPr sz="1300" b="0" i="0" kern="1200">
          <a:solidFill>
            <a:schemeClr val="tx1"/>
          </a:solidFill>
          <a:latin typeface="News Gothic MT"/>
          <a:ea typeface="+mn-ea"/>
          <a:cs typeface="News Gothic MT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277634" y="924168"/>
            <a:ext cx="729081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Professor Sir Cary L. Cooper, CBE, </a:t>
            </a:r>
            <a:r>
              <a:rPr lang="en-US" sz="3600" b="1" i="1" dirty="0" err="1">
                <a:solidFill>
                  <a:schemeClr val="bg1"/>
                </a:solidFill>
              </a:rPr>
              <a:t>FAcSS</a:t>
            </a:r>
            <a:br>
              <a:rPr lang="en-US" sz="3600" b="1" i="1" dirty="0">
                <a:solidFill>
                  <a:schemeClr val="bg1"/>
                </a:solidFill>
              </a:rPr>
            </a:br>
            <a:br>
              <a:rPr lang="en-US" sz="3600" i="1" dirty="0">
                <a:solidFill>
                  <a:srgbClr val="000099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The 50</a:t>
            </a:r>
            <a:r>
              <a:rPr lang="en-US" sz="3600" i="1" baseline="30000" dirty="0">
                <a:solidFill>
                  <a:schemeClr val="bg1"/>
                </a:solidFill>
              </a:rPr>
              <a:t>th</a:t>
            </a:r>
            <a:r>
              <a:rPr lang="en-US" sz="3600" i="1" dirty="0">
                <a:solidFill>
                  <a:schemeClr val="bg1"/>
                </a:solidFill>
              </a:rPr>
              <a:t> Anniversary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i="1" dirty="0">
                <a:solidFill>
                  <a:schemeClr val="bg1"/>
                </a:solidFill>
              </a:rPr>
              <a:t>Professor of Organizational Psychology and Health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i="1" dirty="0">
                <a:solidFill>
                  <a:schemeClr val="bg1"/>
                </a:solidFill>
              </a:rPr>
              <a:t>Manchester Business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sz="4000" i="1" dirty="0">
                <a:solidFill>
                  <a:schemeClr val="bg1"/>
                </a:solidFill>
              </a:rPr>
            </a:br>
            <a:endParaRPr lang="en-US" altLang="en-US" sz="4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54" name="Picture 1" descr="MBS_TAB_all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1" y="195486"/>
            <a:ext cx="124182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BS_50YRS_FO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7" y="4083918"/>
            <a:ext cx="864394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8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2060"/>
                </a:solidFill>
              </a:rPr>
              <a:t>Intrinsic to the Job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9582"/>
            <a:ext cx="8219256" cy="3888432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002060"/>
                </a:solidFill>
              </a:rPr>
              <a:t>Too much work	- quantitative</a:t>
            </a:r>
          </a:p>
          <a:p>
            <a:pPr eaLnBrk="1" hangingPunct="1">
              <a:buFontTx/>
              <a:buNone/>
            </a:pPr>
            <a:r>
              <a:rPr lang="en-US" sz="3000" dirty="0">
                <a:solidFill>
                  <a:srgbClr val="002060"/>
                </a:solidFill>
              </a:rPr>
              <a:t>			</a:t>
            </a:r>
            <a:r>
              <a:rPr lang="en-GB" sz="3000" dirty="0">
                <a:solidFill>
                  <a:srgbClr val="002060"/>
                </a:solidFill>
              </a:rPr>
              <a:t>		</a:t>
            </a:r>
            <a:r>
              <a:rPr lang="en-US" sz="3000" dirty="0">
                <a:solidFill>
                  <a:srgbClr val="002060"/>
                </a:solidFill>
              </a:rPr>
              <a:t>- qualitative</a:t>
            </a:r>
          </a:p>
          <a:p>
            <a:pPr eaLnBrk="1" hangingPunct="1"/>
            <a:r>
              <a:rPr lang="en-US" sz="3000" dirty="0">
                <a:solidFill>
                  <a:srgbClr val="002060"/>
                </a:solidFill>
              </a:rPr>
              <a:t>Too little work</a:t>
            </a:r>
          </a:p>
          <a:p>
            <a:pPr eaLnBrk="1" hangingPunct="1"/>
            <a:r>
              <a:rPr lang="en-US" sz="3000" dirty="0">
                <a:solidFill>
                  <a:srgbClr val="002060"/>
                </a:solidFill>
              </a:rPr>
              <a:t>Time pressures and deadlines</a:t>
            </a:r>
          </a:p>
          <a:p>
            <a:pPr eaLnBrk="1" hangingPunct="1"/>
            <a:r>
              <a:rPr lang="en-US" sz="3000" dirty="0">
                <a:solidFill>
                  <a:srgbClr val="002060"/>
                </a:solidFill>
              </a:rPr>
              <a:t>Poor physical working conditions</a:t>
            </a:r>
          </a:p>
          <a:p>
            <a:pPr eaLnBrk="1" hangingPunct="1"/>
            <a:r>
              <a:rPr lang="en-US" sz="3000" dirty="0">
                <a:solidFill>
                  <a:srgbClr val="002060"/>
                </a:solidFill>
              </a:rPr>
              <a:t>Mistakes</a:t>
            </a:r>
          </a:p>
          <a:p>
            <a:pPr eaLnBrk="1" hangingPunct="1"/>
            <a:r>
              <a:rPr lang="en-US" sz="3000" dirty="0">
                <a:solidFill>
                  <a:srgbClr val="002060"/>
                </a:solidFill>
              </a:rPr>
              <a:t>Too many decisions</a:t>
            </a: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1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0" y="2857500"/>
            <a:ext cx="3257550" cy="733425"/>
          </a:xfrm>
          <a:prstGeom prst="downArrowCallout">
            <a:avLst>
              <a:gd name="adj1" fmla="val 111039"/>
              <a:gd name="adj2" fmla="val 111039"/>
              <a:gd name="adj3" fmla="val 16667"/>
              <a:gd name="adj4" fmla="val 66667"/>
            </a:avLst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Training Others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928941" y="2343150"/>
            <a:ext cx="3234929" cy="42505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Shiftwork Hours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928941" y="1828800"/>
            <a:ext cx="3234929" cy="42505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Responsibility for Lives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928941" y="1314450"/>
            <a:ext cx="3234929" cy="42505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Poor Procedures by Pilots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928941" y="800100"/>
            <a:ext cx="3234929" cy="42505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High Workload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928941" y="305071"/>
            <a:ext cx="3234929" cy="3864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Variable Workload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601602" y="3657600"/>
            <a:ext cx="3889598" cy="733425"/>
          </a:xfrm>
          <a:prstGeom prst="downArrowCallout">
            <a:avLst>
              <a:gd name="adj1" fmla="val 114935"/>
              <a:gd name="adj2" fmla="val 114935"/>
              <a:gd name="adj3" fmla="val 16667"/>
              <a:gd name="adj4" fmla="val 66667"/>
            </a:avLst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</a:rPr>
              <a:t>Stressed Air Traffic Controller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171700" y="4513671"/>
            <a:ext cx="5521512" cy="43088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</a:rPr>
              <a:t>Increased Risk of Coronary Artery Disease</a:t>
            </a:r>
          </a:p>
        </p:txBody>
      </p:sp>
    </p:spTree>
    <p:extLst>
      <p:ext uri="{BB962C8B-B14F-4D97-AF65-F5344CB8AC3E}">
        <p14:creationId xmlns:p14="http://schemas.microsoft.com/office/powerpoint/2010/main" val="246990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2060"/>
                </a:solidFill>
              </a:rPr>
              <a:t>Role in the Organisation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059582"/>
            <a:ext cx="5829300" cy="3726414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Role ambiguity</a:t>
            </a:r>
          </a:p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Role conflict</a:t>
            </a:r>
          </a:p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Too little responsibility</a:t>
            </a:r>
          </a:p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Responsibility for People</a:t>
            </a:r>
          </a:p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Responsibility for things</a:t>
            </a:r>
          </a:p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Lack of managerial support</a:t>
            </a:r>
          </a:p>
          <a:p>
            <a:pPr algn="ctr" eaLnBrk="1" hangingPunct="1"/>
            <a:r>
              <a:rPr lang="en-US" dirty="0" err="1">
                <a:solidFill>
                  <a:srgbClr val="002060"/>
                </a:solidFill>
              </a:rPr>
              <a:t>Organisational</a:t>
            </a:r>
            <a:r>
              <a:rPr lang="en-US" dirty="0">
                <a:solidFill>
                  <a:srgbClr val="002060"/>
                </a:solidFill>
              </a:rPr>
              <a:t> boundaries</a:t>
            </a:r>
          </a:p>
          <a:p>
            <a:pPr algn="ctr" eaLnBrk="1" hangingPunct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3028950" y="1885950"/>
            <a:ext cx="2514600" cy="18859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DENTIST</a:t>
            </a:r>
          </a:p>
          <a:p>
            <a:pPr algn="ctr" eaLnBrk="0" hangingPunct="0"/>
            <a:endParaRPr lang="en-GB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0" hangingPunct="0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Anxious</a:t>
            </a:r>
          </a:p>
          <a:p>
            <a:pPr algn="ctr" eaLnBrk="0" hangingPunct="0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Personality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964789" y="914400"/>
            <a:ext cx="661225" cy="9715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486400" y="2628900"/>
            <a:ext cx="1143000" cy="582930"/>
          </a:xfrm>
          <a:prstGeom prst="lef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4286250" y="3771900"/>
            <a:ext cx="15720" cy="800100"/>
          </a:xfrm>
          <a:prstGeom prst="line">
            <a:avLst/>
          </a:prstGeom>
          <a:ln w="88900">
            <a:solidFill>
              <a:schemeClr val="accent5">
                <a:lumMod val="90000"/>
              </a:schemeClr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2302284" y="3268980"/>
            <a:ext cx="881844" cy="674370"/>
          </a:xfrm>
          <a:prstGeom prst="line">
            <a:avLst/>
          </a:prstGeom>
          <a:ln w="88900">
            <a:solidFill>
              <a:schemeClr val="accent5">
                <a:lumMod val="90000"/>
              </a:schemeClr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351295" y="1885950"/>
            <a:ext cx="783822" cy="514350"/>
          </a:xfrm>
          <a:prstGeom prst="line">
            <a:avLst/>
          </a:prstGeom>
          <a:ln w="88900">
            <a:solidFill>
              <a:schemeClr val="accent5">
                <a:lumMod val="90000"/>
              </a:schemeClr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r>
              <a:rPr lang="en-GB" dirty="0"/>
              <a:t>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314450" y="3943350"/>
            <a:ext cx="1428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Trying to manage</a:t>
            </a:r>
          </a:p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a practice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371600" y="1257300"/>
            <a:ext cx="1485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Job interfering </a:t>
            </a:r>
          </a:p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with family life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057531" y="171450"/>
            <a:ext cx="2571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Patients perceive as </a:t>
            </a:r>
          </a:p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inflictor of pain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6629400" y="23431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Coping with </a:t>
            </a:r>
          </a:p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difficult</a:t>
            </a:r>
          </a:p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patients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086100" y="4514850"/>
            <a:ext cx="2514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Administrative duties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9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solidFill>
                  <a:srgbClr val="002060"/>
                </a:solidFill>
              </a:rPr>
              <a:t>Relationships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Relationships with boss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Relationships with colleagues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Relationships with subordinates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Difficulties in delegating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Personality conflicts</a:t>
            </a:r>
          </a:p>
          <a:p>
            <a:pPr algn="ctr" eaLnBrk="1" hangingPunct="1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>
                <a:solidFill>
                  <a:srgbClr val="002060"/>
                </a:solidFill>
              </a:rPr>
              <a:t>Career</a:t>
            </a:r>
            <a:r>
              <a:rPr lang="en-US" sz="4600" b="1" dirty="0">
                <a:solidFill>
                  <a:srgbClr val="002060"/>
                </a:solidFill>
              </a:rPr>
              <a:t> </a:t>
            </a:r>
            <a:r>
              <a:rPr lang="en-US" sz="4600" dirty="0">
                <a:solidFill>
                  <a:srgbClr val="002060"/>
                </a:solidFill>
              </a:rPr>
              <a:t>Development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1593" y="1437629"/>
            <a:ext cx="4720829" cy="3394472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Over promotion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Under promotion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Lack of job security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Fear of redundancy or </a:t>
            </a:r>
            <a:br>
              <a:rPr lang="en-GB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early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retirement</a:t>
            </a:r>
          </a:p>
          <a:p>
            <a:pPr algn="ctr" eaLnBrk="1" hangingPunct="1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4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4951" y="2"/>
            <a:ext cx="8946486" cy="1475185"/>
          </a:xfrm>
        </p:spPr>
        <p:txBody>
          <a:bodyPr/>
          <a:lstStyle/>
          <a:p>
            <a:br>
              <a:rPr lang="en-GB" sz="4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000" dirty="0">
                <a:solidFill>
                  <a:schemeClr val="accent2">
                    <a:lumMod val="75000"/>
                  </a:schemeClr>
                </a:solidFill>
              </a:rPr>
              <a:t>Respondents Perceived Security in Current Job</a:t>
            </a:r>
            <a:br>
              <a:rPr lang="en-GB" sz="3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1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0" y="1005577"/>
            <a:ext cx="9073388" cy="3585989"/>
          </a:xfrm>
          <a:noFill/>
        </p:spPr>
      </p:pic>
      <p:sp>
        <p:nvSpPr>
          <p:cNvPr id="2" name="Rectangle 1"/>
          <p:cNvSpPr/>
          <p:nvPr/>
        </p:nvSpPr>
        <p:spPr>
          <a:xfrm>
            <a:off x="3005834" y="4731990"/>
            <a:ext cx="4946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(Source: CMI Economic Outlook April 2010)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1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ary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37" y="148829"/>
            <a:ext cx="6569869" cy="48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9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550" y="357504"/>
            <a:ext cx="7938882" cy="571500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002060"/>
                </a:solidFill>
              </a:rPr>
              <a:t>Organisational</a:t>
            </a:r>
            <a:r>
              <a:rPr lang="en-US" sz="4000" b="1" dirty="0">
                <a:solidFill>
                  <a:srgbClr val="002060"/>
                </a:solidFill>
              </a:rPr>
              <a:t> Structure and Climate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628" y="1167596"/>
            <a:ext cx="7128792" cy="3394472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Restrictions on </a:t>
            </a:r>
            <a:r>
              <a:rPr lang="en-US" sz="3600" dirty="0" err="1">
                <a:solidFill>
                  <a:srgbClr val="002060"/>
                </a:solidFill>
              </a:rPr>
              <a:t>behaviour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No effective consultation or communication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Uncertainty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Loss of identity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Lack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57204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9773" y="357504"/>
            <a:ext cx="7181124" cy="914400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002060"/>
                </a:solidFill>
              </a:rPr>
              <a:t>Organisation’s</a:t>
            </a:r>
            <a:r>
              <a:rPr lang="en-US" sz="4000" b="1" dirty="0">
                <a:solidFill>
                  <a:srgbClr val="002060"/>
                </a:solidFill>
              </a:rPr>
              <a:t> Interface with Outside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419622"/>
            <a:ext cx="6172200" cy="3394472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Divided loyalties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Conflict of work with family demands</a:t>
            </a:r>
          </a:p>
          <a:p>
            <a:pPr algn="ctr" eaLnBrk="1" hangingPunct="1"/>
            <a:r>
              <a:rPr lang="en-US" sz="3600" dirty="0">
                <a:solidFill>
                  <a:srgbClr val="002060"/>
                </a:solidFill>
              </a:rPr>
              <a:t>Intrusion of problems outside </a:t>
            </a:r>
          </a:p>
          <a:p>
            <a:pPr algn="ctr" eaLnBrk="1" hangingPunct="1">
              <a:buFontTx/>
              <a:buNone/>
            </a:pPr>
            <a:r>
              <a:rPr lang="en-US" sz="3600" dirty="0">
                <a:solidFill>
                  <a:srgbClr val="002060"/>
                </a:solidFill>
              </a:rPr>
              <a:t>   work-economic, life crisis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71" y="221276"/>
            <a:ext cx="8243672" cy="73554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Causes of Long-Term Absence for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Non-Manual Workers 2015</a:t>
            </a:r>
            <a:endParaRPr lang="en-GB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175948"/>
              </p:ext>
            </p:extLst>
          </p:nvPr>
        </p:nvGraphicFramePr>
        <p:xfrm>
          <a:off x="435725" y="1050355"/>
          <a:ext cx="8434564" cy="357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l"/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Manufacturing &amp; production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Private services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Public services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Non-Profit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01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Stress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/>
                        <a:t>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79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60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Acute</a:t>
                      </a:r>
                      <a:r>
                        <a:rPr lang="en-GB" sz="1100" b="1" baseline="0" dirty="0"/>
                        <a:t> medical conditions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64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86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Mental</a:t>
                      </a:r>
                      <a:r>
                        <a:rPr lang="en-GB" sz="1100" b="1" baseline="0" dirty="0"/>
                        <a:t> ill-health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52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Musculoskeletal injuries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18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Back pain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Recurring medical</a:t>
                      </a:r>
                      <a:r>
                        <a:rPr lang="en-GB" sz="1100" b="1" baseline="0" dirty="0"/>
                        <a:t> conditions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Injuries not related</a:t>
                      </a:r>
                      <a:r>
                        <a:rPr lang="en-GB" sz="1100" b="1" baseline="0" dirty="0"/>
                        <a:t> to work</a:t>
                      </a:r>
                      <a:endParaRPr lang="en-GB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718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Minor illness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Pregnancy-related absence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607969"/>
            <a:ext cx="66967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Percentage of respondents citing this reason as leading cause (base 394)</a:t>
            </a:r>
            <a:r>
              <a:rPr lang="en-US" sz="1600" dirty="0">
                <a:solidFill>
                  <a:srgbClr val="002060"/>
                </a:solidFill>
              </a:rPr>
              <a:t> Source: CIPD Absence Management Survey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7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403650" y="211327"/>
            <a:ext cx="659735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Comprehensive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Programme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343275" y="789551"/>
            <a:ext cx="2286000" cy="57638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600" b="1" dirty="0">
                <a:solidFill>
                  <a:schemeClr val="accent2"/>
                </a:solidFill>
              </a:rPr>
              <a:t>Interventions</a:t>
            </a:r>
          </a:p>
          <a:p>
            <a:endParaRPr lang="en-GB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2802731" y="29384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1430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/>
              <a:t> </a:t>
            </a:r>
            <a:endParaRPr lang="en-GB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400">
              <a:latin typeface="Times New Roman" pitchFamily="18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78397" y="1491630"/>
            <a:ext cx="8496944" cy="36086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60538" indent="-323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sz="600" b="1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2"/>
                </a:solidFill>
              </a:rPr>
              <a:t>Primary – Dealing with the stressors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Selection policies &amp; induction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Workflow planning (task allocation, matching resource to work flow demand, </a:t>
            </a:r>
            <a:r>
              <a:rPr lang="en-GB" sz="1400" dirty="0" err="1">
                <a:solidFill>
                  <a:schemeClr val="accent2"/>
                </a:solidFill>
              </a:rPr>
              <a:t>etc</a:t>
            </a:r>
            <a:r>
              <a:rPr lang="en-GB" sz="1400" dirty="0">
                <a:solidFill>
                  <a:schemeClr val="accent2"/>
                </a:solidFill>
              </a:rPr>
              <a:t>)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Work Life Balance initiatives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Management Development Programmes</a:t>
            </a:r>
          </a:p>
          <a:p>
            <a:pPr lvl="2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2"/>
                </a:solidFill>
              </a:rPr>
              <a:t>Secondary – Helping people to cope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Resilience training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Annual reviews &amp; appraisals and personal development plans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Healthy Lifestyle &amp; Well-being programmes</a:t>
            </a:r>
          </a:p>
          <a:p>
            <a:pPr lvl="2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2"/>
                </a:solidFill>
              </a:rPr>
              <a:t>Tertiary – Picking people back up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400" dirty="0">
                <a:solidFill>
                  <a:schemeClr val="accent2"/>
                </a:solidFill>
              </a:rPr>
              <a:t>Employee Assistance Programmes</a:t>
            </a:r>
          </a:p>
          <a:p>
            <a:pPr lvl="3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76286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solidFill>
                  <a:srgbClr val="F6B04A"/>
                </a:solidFill>
                <a:latin typeface="Montserrat"/>
                <a:ea typeface="Calibri" panose="020F0502020204030204" pitchFamily="34" charset="0"/>
              </a:rPr>
            </a:br>
            <a:r>
              <a:rPr lang="en-GB" dirty="0">
                <a:solidFill>
                  <a:srgbClr val="F6B04A"/>
                </a:solidFill>
                <a:latin typeface="Montserrat"/>
                <a:ea typeface="Calibri" panose="020F0502020204030204" pitchFamily="34" charset="0"/>
              </a:rPr>
              <a:t>CIPD Health and Wellbeing at work report, 2018:</a:t>
            </a:r>
            <a:br>
              <a:rPr lang="en-GB" dirty="0">
                <a:solidFill>
                  <a:srgbClr val="F6B04A"/>
                </a:solidFill>
                <a:latin typeface="Montserrat"/>
                <a:ea typeface="Calibri" panose="020F0502020204030204" pitchFamily="34" charset="0"/>
              </a:rPr>
            </a:br>
            <a:endParaRPr lang="en-GB" dirty="0">
              <a:solidFill>
                <a:srgbClr val="F6B04A"/>
              </a:solidFill>
              <a:latin typeface="Montserra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6B04A"/>
                </a:solidFill>
              </a:rPr>
              <a:t>Employers with a wellbeing initiative have:</a:t>
            </a:r>
            <a:br>
              <a:rPr lang="en-GB" dirty="0">
                <a:solidFill>
                  <a:srgbClr val="F6B04A"/>
                </a:solidFill>
              </a:rPr>
            </a:br>
            <a:br>
              <a:rPr lang="en-GB" dirty="0"/>
            </a:br>
            <a:r>
              <a:rPr lang="en-GB" dirty="0"/>
              <a:t>44% better employee morale &amp; engagement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31% lower sickness absence rate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… 60% of organisations do not yet have a wellbeing strategy…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5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789" y="208035"/>
            <a:ext cx="7776864" cy="648072"/>
          </a:xfrm>
        </p:spPr>
        <p:txBody>
          <a:bodyPr/>
          <a:lstStyle/>
          <a:p>
            <a:pPr algn="l"/>
            <a:r>
              <a:rPr lang="en-GB" sz="3400" dirty="0">
                <a:solidFill>
                  <a:schemeClr val="accent2">
                    <a:lumMod val="75000"/>
                  </a:schemeClr>
                </a:solidFill>
              </a:rPr>
              <a:t>  There is a business case for wellness programmes </a:t>
            </a:r>
          </a:p>
        </p:txBody>
      </p:sp>
      <p:pic>
        <p:nvPicPr>
          <p:cNvPr id="78852" name="Picture 4" descr="ScreenHunter_05 De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2"/>
          <a:stretch/>
        </p:blipFill>
        <p:spPr bwMode="auto">
          <a:xfrm>
            <a:off x="1259632" y="1275606"/>
            <a:ext cx="63764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465774" y="4677984"/>
            <a:ext cx="6395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Price Waterhouse Cooper Research based on 55 companies</a:t>
            </a:r>
          </a:p>
        </p:txBody>
      </p:sp>
    </p:spTree>
    <p:extLst>
      <p:ext uri="{BB962C8B-B14F-4D97-AF65-F5344CB8AC3E}">
        <p14:creationId xmlns:p14="http://schemas.microsoft.com/office/powerpoint/2010/main" val="93260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00017"/>
            <a:ext cx="6858000" cy="573881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Making the business case</a:t>
            </a: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87428" y="826414"/>
            <a:ext cx="5459065" cy="4050506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If mental illness costs employers £28.3 billion per annum in 2009</a:t>
            </a:r>
          </a:p>
          <a:p>
            <a:pPr>
              <a:spcBef>
                <a:spcPct val="450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Prevention and early identification of problems, should save employers at least 30% </a:t>
            </a:r>
            <a:r>
              <a:rPr lang="en-GB" dirty="0">
                <a:solidFill>
                  <a:srgbClr val="FF0000"/>
                </a:solidFill>
              </a:rPr>
              <a:t>£8 billion per annum</a:t>
            </a:r>
          </a:p>
          <a:p>
            <a:endParaRPr lang="en-GB" dirty="0"/>
          </a:p>
        </p:txBody>
      </p:sp>
      <p:pic>
        <p:nvPicPr>
          <p:cNvPr id="76804" name="Picture 5" descr="ScreenHunter_06 De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56" y="700147"/>
            <a:ext cx="2981382" cy="4040150"/>
          </a:xfrm>
        </p:spPr>
      </p:pic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1709682" y="679904"/>
            <a:ext cx="5992416" cy="20241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179512" y="4751085"/>
            <a:ext cx="36466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/>
              <a:t>www.nice.org.uk/nicemedia/pdf/PH22Guidance.pdf</a:t>
            </a:r>
          </a:p>
        </p:txBody>
      </p:sp>
    </p:spTree>
    <p:extLst>
      <p:ext uri="{BB962C8B-B14F-4D97-AF65-F5344CB8AC3E}">
        <p14:creationId xmlns:p14="http://schemas.microsoft.com/office/powerpoint/2010/main" val="6583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144388" name="Picture 4" descr="dilbert2007100104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3" y="35558"/>
            <a:ext cx="7697499" cy="508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2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44"/>
            <a:ext cx="9144000" cy="48506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44"/>
            <a:ext cx="9144000" cy="4850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8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17429788"/>
              </p:ext>
            </p:extLst>
          </p:nvPr>
        </p:nvGraphicFramePr>
        <p:xfrm>
          <a:off x="467552" y="1821656"/>
          <a:ext cx="8208911" cy="2479079"/>
        </p:xfrm>
        <a:graphic>
          <a:graphicData uri="http://schemas.openxmlformats.org/drawingml/2006/table">
            <a:tbl>
              <a:tblPr/>
              <a:tblGrid>
                <a:gridCol w="1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68579" marR="68579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Cost per average employee (£)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Total cost to UK employers (£ billion)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Per cent of total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Absenteeism</a:t>
                      </a:r>
                    </a:p>
                  </a:txBody>
                  <a:tcPr marL="68579" marR="68579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32.4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Presenteeism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68579" marR="68579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605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15.1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58.4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Turnover</a:t>
                      </a:r>
                    </a:p>
                  </a:txBody>
                  <a:tcPr marL="68579" marR="68579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 95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9.2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68579" marR="68579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1035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25.9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4" name="Rectangle 37"/>
          <p:cNvSpPr>
            <a:spLocks noGrp="1" noChangeArrowheads="1"/>
          </p:cNvSpPr>
          <p:nvPr>
            <p:ph type="title"/>
          </p:nvPr>
        </p:nvSpPr>
        <p:spPr>
          <a:xfrm>
            <a:off x="346574" y="2077"/>
            <a:ext cx="8450852" cy="857250"/>
          </a:xfrm>
          <a:noFill/>
        </p:spPr>
        <p:txBody>
          <a:bodyPr anchor="t"/>
          <a:lstStyle/>
          <a:p>
            <a:pPr eaLnBrk="1" hangingPunct="1"/>
            <a:r>
              <a:rPr lang="en-GB" sz="5400" dirty="0"/>
              <a:t>    </a:t>
            </a:r>
            <a:r>
              <a:rPr lang="en-GB" sz="2800" dirty="0">
                <a:solidFill>
                  <a:srgbClr val="002060"/>
                </a:solidFill>
              </a:rPr>
              <a:t>Estimated Annual Costs to UK Employers of Mental Ill-Health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         (Sainsbury Centre for Mental Health, 2007)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9522"/>
            <a:ext cx="8229600" cy="857250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Presenteeism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45077" name="Group 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27066059"/>
              </p:ext>
            </p:extLst>
          </p:nvPr>
        </p:nvGraphicFramePr>
        <p:xfrm>
          <a:off x="467552" y="1977684"/>
          <a:ext cx="8208911" cy="2180837"/>
        </p:xfrm>
        <a:graphic>
          <a:graphicData uri="http://schemas.openxmlformats.org/drawingml/2006/table">
            <a:tbl>
              <a:tblPr/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Health “Good”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Health “Not good”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No absences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Healthy &amp; present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Unhealthy and present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“Sickness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Presentees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”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Some absences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Healthy and not always present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Unhealthy and not always present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4219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035"/>
            <a:ext cx="8229600" cy="857250"/>
          </a:xfrm>
        </p:spPr>
        <p:txBody>
          <a:bodyPr/>
          <a:lstStyle/>
          <a:p>
            <a:r>
              <a:rPr lang="en-GB" sz="3800" dirty="0">
                <a:solidFill>
                  <a:srgbClr val="002060"/>
                </a:solidFill>
              </a:rPr>
              <a:t>How common is sickness </a:t>
            </a:r>
            <a:r>
              <a:rPr lang="en-GB" sz="3800" dirty="0" err="1">
                <a:solidFill>
                  <a:srgbClr val="002060"/>
                </a:solidFill>
              </a:rPr>
              <a:t>presenteeism</a:t>
            </a:r>
            <a:r>
              <a:rPr lang="en-GB" sz="3800" dirty="0">
                <a:solidFill>
                  <a:srgbClr val="002060"/>
                </a:solidFill>
              </a:rPr>
              <a:t>?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12656698"/>
              </p:ext>
            </p:extLst>
          </p:nvPr>
        </p:nvGraphicFramePr>
        <p:xfrm>
          <a:off x="408367" y="1707654"/>
          <a:ext cx="8327269" cy="1668780"/>
        </p:xfrm>
        <a:graphic>
          <a:graphicData uri="http://schemas.openxmlformats.org/drawingml/2006/table">
            <a:tbl>
              <a:tblPr/>
              <a:tblGrid>
                <a:gridCol w="307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Health “Good”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Health “Not good”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No absences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Some absences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40928" y="4433303"/>
            <a:ext cx="49684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>
                <a:solidFill>
                  <a:srgbClr val="002060"/>
                </a:solidFill>
              </a:rPr>
              <a:t>N=39,000 employees from general working population (UK)</a:t>
            </a:r>
          </a:p>
        </p:txBody>
      </p:sp>
    </p:spTree>
    <p:extLst>
      <p:ext uri="{BB962C8B-B14F-4D97-AF65-F5344CB8AC3E}">
        <p14:creationId xmlns:p14="http://schemas.microsoft.com/office/powerpoint/2010/main" val="16695526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059582"/>
            <a:ext cx="8863216" cy="3960440"/>
          </a:xfrm>
        </p:spPr>
        <p:txBody>
          <a:bodyPr/>
          <a:lstStyle/>
          <a:p>
            <a:pPr marL="457200" indent="-457200"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</a:rPr>
              <a:t>Mental health costs the UK £70bn per year, equivalent to 4.5% of GDP</a:t>
            </a:r>
          </a:p>
          <a:p>
            <a:pPr marL="457200" indent="-457200"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</a:rPr>
              <a:t>Mental ill-health costs each employer £1,035 per employee, per year</a:t>
            </a:r>
          </a:p>
          <a:p>
            <a:pPr marL="457200" indent="-457200"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</a:rPr>
              <a:t>15.2m sick days per year due to stress, anxiety or depression</a:t>
            </a:r>
          </a:p>
          <a:p>
            <a:pPr marL="457200" indent="-457200"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</a:rPr>
              <a:t>Failure to unlock discretionary effort costs UK business £6bn</a:t>
            </a:r>
          </a:p>
          <a:p>
            <a:pPr marL="457200" indent="-457200"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</a:rPr>
              <a:t>Only 2 in 5 employees working at peak performance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87724" y="346202"/>
            <a:ext cx="6048672" cy="485775"/>
          </a:xfrm>
        </p:spPr>
        <p:txBody>
          <a:bodyPr/>
          <a:lstStyle/>
          <a:p>
            <a:r>
              <a:rPr lang="en-GB" sz="3800" dirty="0">
                <a:solidFill>
                  <a:srgbClr val="002060"/>
                </a:solidFill>
                <a:latin typeface="+mj-lt"/>
              </a:rPr>
              <a:t>   A Critical Business Issue</a:t>
            </a:r>
          </a:p>
        </p:txBody>
      </p:sp>
      <p:pic>
        <p:nvPicPr>
          <p:cNvPr id="4" name="Picture 3" descr="http://upload.wikimedia.org/wikipedia/bar/6/63/629px-OECD_Logo_comple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491630"/>
            <a:ext cx="1204145" cy="38096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6667" t="10001" r="3333" b="16667"/>
          <a:stretch>
            <a:fillRect/>
          </a:stretch>
        </p:blipFill>
        <p:spPr bwMode="auto">
          <a:xfrm>
            <a:off x="1979712" y="2355726"/>
            <a:ext cx="1037966" cy="4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ons.gov.uk/ons/resources/onsbannerlogo_tcm77-15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3514981"/>
            <a:ext cx="1148889" cy="273778"/>
          </a:xfrm>
          <a:prstGeom prst="rect">
            <a:avLst/>
          </a:prstGeom>
          <a:noFill/>
        </p:spPr>
      </p:pic>
      <p:pic>
        <p:nvPicPr>
          <p:cNvPr id="8" name="Picture 7" descr="http://www.itu.int/en/ITU-D/ICT-Applications/eHEALTH/PublishingImages/client-logo-bupa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3642" y="4403146"/>
            <a:ext cx="540060" cy="52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92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169622" y="626732"/>
            <a:ext cx="0" cy="34290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743755" y="1144475"/>
            <a:ext cx="1200150" cy="2857500"/>
            <a:chOff x="2498063" y="1583046"/>
            <a:chExt cx="1600200" cy="3810000"/>
          </a:xfrm>
        </p:grpSpPr>
        <p:sp>
          <p:nvSpPr>
            <p:cNvPr id="27650" name="AutoShape 2"/>
            <p:cNvSpPr>
              <a:spLocks noChangeArrowheads="1"/>
            </p:cNvSpPr>
            <p:nvPr/>
          </p:nvSpPr>
          <p:spPr bwMode="auto">
            <a:xfrm>
              <a:off x="2498063" y="1583046"/>
              <a:ext cx="1600200" cy="1752600"/>
            </a:xfrm>
            <a:prstGeom prst="flowChartExtract">
              <a:avLst/>
            </a:prstGeom>
            <a:gradFill rotWithShape="0">
              <a:gsLst>
                <a:gs pos="84100">
                  <a:srgbClr val="008181"/>
                </a:gs>
                <a:gs pos="0">
                  <a:schemeClr val="accent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2498063" y="3335646"/>
              <a:ext cx="1600200" cy="2057400"/>
            </a:xfrm>
            <a:prstGeom prst="flowChartMerge">
              <a:avLst/>
            </a:prstGeom>
            <a:gradFill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6" name="Oval 4"/>
            <p:cNvSpPr>
              <a:spLocks noChangeArrowheads="1"/>
            </p:cNvSpPr>
            <p:nvPr/>
          </p:nvSpPr>
          <p:spPr bwMode="auto">
            <a:xfrm>
              <a:off x="2648642" y="2990885"/>
              <a:ext cx="1250763" cy="703644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95000"/>
                  </a:schemeClr>
                </a:gs>
                <a:gs pos="100000">
                  <a:srgbClr val="7030A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Individual</a:t>
              </a:r>
            </a:p>
          </p:txBody>
        </p:sp>
      </p:grp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1390" y="221444"/>
            <a:ext cx="2323663" cy="4675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Sources of Stress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3686525" y="1560108"/>
            <a:ext cx="530172" cy="290051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23655" y="893168"/>
            <a:ext cx="2321399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Intrinsic to the Job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09981" y="1473983"/>
            <a:ext cx="2335066" cy="566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Role in the</a:t>
            </a:r>
          </a:p>
          <a:p>
            <a:pPr algn="ctr" eaLnBrk="0" hangingPunct="0"/>
            <a:r>
              <a:rPr lang="en-GB" sz="2000" b="1" dirty="0"/>
              <a:t> organisation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21383" y="2169097"/>
            <a:ext cx="2323664" cy="5663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Relationships at</a:t>
            </a:r>
          </a:p>
          <a:p>
            <a:pPr algn="ctr" eaLnBrk="0" hangingPunct="0"/>
            <a:r>
              <a:rPr lang="en-GB" sz="2000" b="1" dirty="0"/>
              <a:t> work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01902" y="2809846"/>
            <a:ext cx="2343151" cy="5817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Career </a:t>
            </a:r>
          </a:p>
          <a:p>
            <a:pPr algn="ctr" eaLnBrk="0" hangingPunct="0"/>
            <a:r>
              <a:rPr lang="en-GB" sz="2000" b="1" dirty="0"/>
              <a:t>development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86984" y="3445036"/>
            <a:ext cx="2343149" cy="8702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Organisational </a:t>
            </a:r>
          </a:p>
          <a:p>
            <a:pPr algn="ctr" eaLnBrk="0" hangingPunct="0"/>
            <a:r>
              <a:rPr lang="en-GB" sz="2000" b="1" dirty="0"/>
              <a:t>structure </a:t>
            </a:r>
          </a:p>
          <a:p>
            <a:pPr algn="ctr" eaLnBrk="0" hangingPunct="0"/>
            <a:r>
              <a:rPr lang="en-GB" sz="2000" b="1" dirty="0"/>
              <a:t>and climate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01896" y="4496045"/>
            <a:ext cx="2328230" cy="514350"/>
          </a:xfrm>
          <a:prstGeom prst="rect">
            <a:avLst/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95575">
                <a:schemeClr val="accent3"/>
              </a:gs>
              <a:gs pos="73439">
                <a:srgbClr val="DCEFF1"/>
              </a:gs>
              <a:gs pos="52000">
                <a:schemeClr val="accent1"/>
              </a:gs>
            </a:gsLst>
            <a:path path="rect">
              <a:fillToRect r="100000" b="100000"/>
            </a:path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/>
              <a:t>Home/work </a:t>
            </a:r>
          </a:p>
          <a:p>
            <a:pPr algn="ctr" eaLnBrk="0" hangingPunct="0"/>
            <a:r>
              <a:rPr lang="en-GB" sz="2000" b="1" dirty="0"/>
              <a:t>Interface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445047" y="1081005"/>
            <a:ext cx="571074" cy="661487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2458394" y="1815601"/>
            <a:ext cx="400051" cy="37077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V="1">
            <a:off x="2445020" y="2458925"/>
            <a:ext cx="270165" cy="10592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V="1">
            <a:off x="2430126" y="2916455"/>
            <a:ext cx="457200" cy="1714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2415820" y="3391638"/>
            <a:ext cx="590013" cy="52047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V="1">
            <a:off x="2445020" y="3830536"/>
            <a:ext cx="736873" cy="909647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540164" y="3468756"/>
            <a:ext cx="599788" cy="36177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216704" y="180945"/>
            <a:ext cx="4696489" cy="4834570"/>
            <a:chOff x="5648751" y="190131"/>
            <a:chExt cx="6261985" cy="6446093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10619315" y="875931"/>
              <a:ext cx="0" cy="53340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6911450" y="875931"/>
              <a:ext cx="3126" cy="53340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5648752" y="1217634"/>
              <a:ext cx="3210040" cy="2905087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b="1" u="sng" dirty="0">
                <a:solidFill>
                  <a:schemeClr val="bg1"/>
                </a:solidFill>
              </a:endParaRPr>
            </a:p>
            <a:p>
              <a:pPr algn="ctr" eaLnBrk="0" hangingPunct="0"/>
              <a:endParaRPr lang="en-GB" sz="2000" b="1" u="sng" dirty="0"/>
            </a:p>
            <a:p>
              <a:pPr algn="ctr" eaLnBrk="0" hangingPunct="0"/>
              <a:r>
                <a:rPr lang="en-GB" sz="2000" b="1" u="sng" dirty="0"/>
                <a:t>Individual</a:t>
              </a:r>
            </a:p>
            <a:p>
              <a:pPr algn="ctr" eaLnBrk="0" hangingPunct="0"/>
              <a:r>
                <a:rPr lang="en-GB" sz="2000" b="1" dirty="0"/>
                <a:t>Depressed mood</a:t>
              </a:r>
            </a:p>
            <a:p>
              <a:pPr algn="ctr" eaLnBrk="0" hangingPunct="0"/>
              <a:r>
                <a:rPr lang="en-GB" sz="2000" b="1" dirty="0"/>
                <a:t>Excessive drinking</a:t>
              </a:r>
            </a:p>
            <a:p>
              <a:pPr algn="ctr" eaLnBrk="0" hangingPunct="0"/>
              <a:r>
                <a:rPr lang="en-GB" sz="2000" b="1" dirty="0"/>
                <a:t>Irritability</a:t>
              </a:r>
            </a:p>
            <a:p>
              <a:pPr algn="ctr" eaLnBrk="0" hangingPunct="0"/>
              <a:r>
                <a:rPr lang="en-GB" sz="2000" b="1" dirty="0"/>
                <a:t>Chest pains</a:t>
              </a:r>
            </a:p>
            <a:p>
              <a:pPr algn="ctr" eaLnBrk="0" hangingPunct="0"/>
              <a:r>
                <a:rPr lang="en-GB" sz="2000" b="1" dirty="0"/>
                <a:t>High blood </a:t>
              </a:r>
            </a:p>
            <a:p>
              <a:pPr algn="ctr" eaLnBrk="0" hangingPunct="0"/>
              <a:r>
                <a:rPr lang="en-GB" sz="2000" b="1" dirty="0"/>
                <a:t>pressure</a:t>
              </a:r>
            </a:p>
            <a:p>
              <a:pPr algn="ctr" eaLnBrk="0" hangingPunct="0"/>
              <a:endParaRPr lang="en-GB" sz="1400" b="1" dirty="0"/>
            </a:p>
            <a:p>
              <a:pPr algn="ctr" eaLnBrk="0" hangingPunct="0"/>
              <a:endParaRPr lang="en-GB" sz="1400" b="1" dirty="0"/>
            </a:p>
            <a:p>
              <a:pPr algn="ctr" eaLnBrk="0" hangingPunct="0"/>
              <a:endParaRPr lang="en-GB" sz="1400" b="1" dirty="0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5648751" y="190131"/>
              <a:ext cx="3210041" cy="685800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 dirty="0"/>
                <a:t>Symptoms of </a:t>
              </a:r>
            </a:p>
            <a:p>
              <a:pPr algn="ctr" eaLnBrk="0" hangingPunct="0"/>
              <a:r>
                <a:rPr lang="en-GB" sz="2000" b="1" dirty="0"/>
                <a:t>Stress</a:t>
              </a:r>
              <a:r>
                <a:rPr lang="en-GB" sz="2400" b="1" dirty="0"/>
                <a:t>	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9355219" y="190131"/>
              <a:ext cx="2537989" cy="685800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400" b="1" dirty="0"/>
                <a:t>Disease</a:t>
              </a:r>
              <a:endParaRPr lang="en-GB" sz="2000" b="1" dirty="0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5648752" y="4251377"/>
              <a:ext cx="3210040" cy="2378023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400" b="1" u="sng" dirty="0">
                <a:solidFill>
                  <a:schemeClr val="folHlink"/>
                </a:solidFill>
              </a:endParaRPr>
            </a:p>
            <a:p>
              <a:pPr algn="ctr" eaLnBrk="0" hangingPunct="0"/>
              <a:r>
                <a:rPr lang="en-GB" sz="1900" b="1" u="sng" dirty="0"/>
                <a:t>Organisational</a:t>
              </a:r>
            </a:p>
            <a:p>
              <a:pPr algn="ctr" eaLnBrk="0" hangingPunct="0"/>
              <a:endParaRPr lang="en-GB" sz="1900" b="1" u="sng" dirty="0"/>
            </a:p>
            <a:p>
              <a:pPr algn="ctr" eaLnBrk="0" hangingPunct="0"/>
              <a:r>
                <a:rPr lang="en-GB" sz="1900" b="1" dirty="0"/>
                <a:t>High absenteeism</a:t>
              </a:r>
            </a:p>
            <a:p>
              <a:pPr algn="ctr" eaLnBrk="0" hangingPunct="0"/>
              <a:r>
                <a:rPr lang="en-GB" sz="1900" b="1" dirty="0"/>
                <a:t>High labour turnover</a:t>
              </a:r>
            </a:p>
            <a:p>
              <a:pPr algn="ctr" eaLnBrk="0" hangingPunct="0"/>
              <a:r>
                <a:rPr lang="en-GB" sz="1900" b="1" dirty="0"/>
                <a:t>Poor quality control</a:t>
              </a:r>
            </a:p>
            <a:p>
              <a:pPr algn="ctr" eaLnBrk="0" hangingPunct="0"/>
              <a:endParaRPr lang="en-GB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9350247" y="1217633"/>
              <a:ext cx="2538136" cy="2477698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dirty="0"/>
                <a:t>Coronary heart</a:t>
              </a:r>
            </a:p>
            <a:p>
              <a:pPr algn="ctr" eaLnBrk="0" hangingPunct="0"/>
              <a:r>
                <a:rPr lang="en-GB" sz="2000" dirty="0"/>
                <a:t>disease</a:t>
              </a:r>
            </a:p>
            <a:p>
              <a:pPr algn="ctr" eaLnBrk="0" hangingPunct="0"/>
              <a:endParaRPr lang="en-GB" sz="2000" dirty="0"/>
            </a:p>
            <a:p>
              <a:pPr algn="ctr" eaLnBrk="0" hangingPunct="0"/>
              <a:r>
                <a:rPr lang="en-GB" sz="2000" dirty="0"/>
                <a:t>Mental illness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9355219" y="3933456"/>
              <a:ext cx="2555517" cy="2702768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kern="0" dirty="0"/>
                <a:t>Prolonged strikes</a:t>
              </a:r>
            </a:p>
            <a:p>
              <a:pPr algn="ctr" eaLnBrk="0" hangingPunct="0"/>
              <a:endParaRPr lang="en-GB" sz="2000" kern="0" dirty="0"/>
            </a:p>
            <a:p>
              <a:pPr algn="ctr" eaLnBrk="0" hangingPunct="0"/>
              <a:r>
                <a:rPr lang="en-GB" sz="2000" kern="0" dirty="0"/>
                <a:t>Frequent and </a:t>
              </a:r>
            </a:p>
            <a:p>
              <a:pPr algn="ctr" eaLnBrk="0" hangingPunct="0"/>
              <a:r>
                <a:rPr lang="en-GB" sz="2000" kern="0" dirty="0"/>
                <a:t>  severe accidents</a:t>
              </a:r>
            </a:p>
            <a:p>
              <a:pPr algn="ctr" eaLnBrk="0" hangingPunct="0"/>
              <a:endParaRPr lang="en-GB" sz="2000" kern="0" dirty="0"/>
            </a:p>
            <a:p>
              <a:pPr algn="ctr" eaLnBrk="0" hangingPunct="0"/>
              <a:r>
                <a:rPr lang="en-GB" sz="2000" kern="0" dirty="0"/>
                <a:t>Apathy</a:t>
              </a: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8858792" y="2370119"/>
              <a:ext cx="715726" cy="457200"/>
            </a:xfrm>
            <a:prstGeom prst="rightArrow">
              <a:avLst>
                <a:gd name="adj1" fmla="val 50000"/>
                <a:gd name="adj2" fmla="val 45833"/>
              </a:avLst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8858792" y="5056240"/>
              <a:ext cx="715726" cy="457200"/>
            </a:xfrm>
            <a:prstGeom prst="rightArrow">
              <a:avLst>
                <a:gd name="adj1" fmla="val 50000"/>
                <a:gd name="adj2" fmla="val 45833"/>
              </a:avLst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1077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ise layouts">
  <a:themeElements>
    <a:clrScheme name="GDAW">
      <a:dk1>
        <a:srgbClr val="494949"/>
      </a:dk1>
      <a:lt1>
        <a:srgbClr val="FFFFFF"/>
      </a:lt1>
      <a:dk2>
        <a:srgbClr val="595959"/>
      </a:dk2>
      <a:lt2>
        <a:srgbClr val="FFFFFF"/>
      </a:lt2>
      <a:accent1>
        <a:srgbClr val="F9B038"/>
      </a:accent1>
      <a:accent2>
        <a:srgbClr val="F8C98A"/>
      </a:accent2>
      <a:accent3>
        <a:srgbClr val="F6DFBF"/>
      </a:accent3>
      <a:accent4>
        <a:srgbClr val="FCE9D0"/>
      </a:accent4>
      <a:accent5>
        <a:srgbClr val="F2F2F2"/>
      </a:accent5>
      <a:accent6>
        <a:srgbClr val="DADADA"/>
      </a:accent6>
      <a:hlink>
        <a:srgbClr val="707575"/>
      </a:hlink>
      <a:folHlink>
        <a:srgbClr val="985D07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ise layouts">
  <a:themeElements>
    <a:clrScheme name="GDAW">
      <a:dk1>
        <a:srgbClr val="494949"/>
      </a:dk1>
      <a:lt1>
        <a:srgbClr val="FFFFFF"/>
      </a:lt1>
      <a:dk2>
        <a:srgbClr val="595959"/>
      </a:dk2>
      <a:lt2>
        <a:srgbClr val="FFFFFF"/>
      </a:lt2>
      <a:accent1>
        <a:srgbClr val="F9B038"/>
      </a:accent1>
      <a:accent2>
        <a:srgbClr val="F8C98A"/>
      </a:accent2>
      <a:accent3>
        <a:srgbClr val="F6DFBF"/>
      </a:accent3>
      <a:accent4>
        <a:srgbClr val="FCE9D0"/>
      </a:accent4>
      <a:accent5>
        <a:srgbClr val="F2F2F2"/>
      </a:accent5>
      <a:accent6>
        <a:srgbClr val="DADADA"/>
      </a:accent6>
      <a:hlink>
        <a:srgbClr val="707575"/>
      </a:hlink>
      <a:folHlink>
        <a:srgbClr val="985D07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ise layouts">
  <a:themeElements>
    <a:clrScheme name="GDAW">
      <a:dk1>
        <a:srgbClr val="494949"/>
      </a:dk1>
      <a:lt1>
        <a:srgbClr val="FFFFFF"/>
      </a:lt1>
      <a:dk2>
        <a:srgbClr val="595959"/>
      </a:dk2>
      <a:lt2>
        <a:srgbClr val="FFFFFF"/>
      </a:lt2>
      <a:accent1>
        <a:srgbClr val="F9B038"/>
      </a:accent1>
      <a:accent2>
        <a:srgbClr val="F8C98A"/>
      </a:accent2>
      <a:accent3>
        <a:srgbClr val="F6DFBF"/>
      </a:accent3>
      <a:accent4>
        <a:srgbClr val="FCE9D0"/>
      </a:accent4>
      <a:accent5>
        <a:srgbClr val="F2F2F2"/>
      </a:accent5>
      <a:accent6>
        <a:srgbClr val="DADADA"/>
      </a:accent6>
      <a:hlink>
        <a:srgbClr val="707575"/>
      </a:hlink>
      <a:folHlink>
        <a:srgbClr val="985D07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ise layouts">
  <a:themeElements>
    <a:clrScheme name="GDAW">
      <a:dk1>
        <a:srgbClr val="494949"/>
      </a:dk1>
      <a:lt1>
        <a:srgbClr val="FFFFFF"/>
      </a:lt1>
      <a:dk2>
        <a:srgbClr val="595959"/>
      </a:dk2>
      <a:lt2>
        <a:srgbClr val="FFFFFF"/>
      </a:lt2>
      <a:accent1>
        <a:srgbClr val="F9B038"/>
      </a:accent1>
      <a:accent2>
        <a:srgbClr val="F8C98A"/>
      </a:accent2>
      <a:accent3>
        <a:srgbClr val="F6DFBF"/>
      </a:accent3>
      <a:accent4>
        <a:srgbClr val="FCE9D0"/>
      </a:accent4>
      <a:accent5>
        <a:srgbClr val="F2F2F2"/>
      </a:accent5>
      <a:accent6>
        <a:srgbClr val="DADADA"/>
      </a:accent6>
      <a:hlink>
        <a:srgbClr val="707575"/>
      </a:hlink>
      <a:folHlink>
        <a:srgbClr val="985D07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16304</TotalTime>
  <Words>890</Words>
  <Application>Microsoft Office PowerPoint</Application>
  <PresentationFormat>On-screen Show (16:9)</PresentationFormat>
  <Paragraphs>259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Montserrat</vt:lpstr>
      <vt:lpstr>News Gothic MT</vt:lpstr>
      <vt:lpstr>Times New Roman</vt:lpstr>
      <vt:lpstr>Wingdings</vt:lpstr>
      <vt:lpstr>Default Design</vt:lpstr>
      <vt:lpstr>Customise layouts</vt:lpstr>
      <vt:lpstr>1_Customise layouts</vt:lpstr>
      <vt:lpstr>2_Customise layouts</vt:lpstr>
      <vt:lpstr>3_Customise layouts</vt:lpstr>
      <vt:lpstr>PowerPoint Presentation</vt:lpstr>
      <vt:lpstr>Causes of Long-Term Absence for  Non-Manual Workers 2015</vt:lpstr>
      <vt:lpstr>PowerPoint Presentation</vt:lpstr>
      <vt:lpstr>PowerPoint Presentation</vt:lpstr>
      <vt:lpstr>    Estimated Annual Costs to UK Employers of Mental Ill-Health          (Sainsbury Centre for Mental Health, 2007)</vt:lpstr>
      <vt:lpstr>Presenteeism</vt:lpstr>
      <vt:lpstr>How common is sickness presenteeism?</vt:lpstr>
      <vt:lpstr>PowerPoint Presentation</vt:lpstr>
      <vt:lpstr>PowerPoint Presentation</vt:lpstr>
      <vt:lpstr>Intrinsic to the Job</vt:lpstr>
      <vt:lpstr>PowerPoint Presentation</vt:lpstr>
      <vt:lpstr>Role in the Organisation</vt:lpstr>
      <vt:lpstr>PowerPoint Presentation</vt:lpstr>
      <vt:lpstr>Relationships</vt:lpstr>
      <vt:lpstr>Career Development</vt:lpstr>
      <vt:lpstr>   Respondents Perceived Security in Current Job    </vt:lpstr>
      <vt:lpstr>PowerPoint Presentation</vt:lpstr>
      <vt:lpstr>Organisational Structure and Climate</vt:lpstr>
      <vt:lpstr>Organisation’s Interface with Outside</vt:lpstr>
      <vt:lpstr>PowerPoint Presentation</vt:lpstr>
      <vt:lpstr> CIPD Health and Wellbeing at work report, 2018: </vt:lpstr>
      <vt:lpstr>  There is a business case for wellness programmes </vt:lpstr>
      <vt:lpstr>Making the business case</vt:lpstr>
      <vt:lpstr>PowerPoint Presentation</vt:lpstr>
    </vt:vector>
  </TitlesOfParts>
  <Company>Affinity Events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Rob Haworth</dc:creator>
  <cp:lastModifiedBy>Ali Baird</cp:lastModifiedBy>
  <cp:revision>660</cp:revision>
  <cp:lastPrinted>2016-11-02T11:38:10Z</cp:lastPrinted>
  <dcterms:created xsi:type="dcterms:W3CDTF">2005-12-12T09:34:31Z</dcterms:created>
  <dcterms:modified xsi:type="dcterms:W3CDTF">2022-10-13T13:12:37Z</dcterms:modified>
</cp:coreProperties>
</file>