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7" r:id="rId5"/>
    <p:sldId id="271" r:id="rId6"/>
    <p:sldId id="267" r:id="rId7"/>
    <p:sldId id="268" r:id="rId8"/>
    <p:sldId id="258" r:id="rId9"/>
    <p:sldId id="259" r:id="rId10"/>
    <p:sldId id="260" r:id="rId11"/>
    <p:sldId id="261" r:id="rId12"/>
    <p:sldId id="269" r:id="rId13"/>
    <p:sldId id="262" r:id="rId14"/>
    <p:sldId id="263" r:id="rId15"/>
    <p:sldId id="270" r:id="rId16"/>
    <p:sldId id="264" r:id="rId17"/>
    <p:sldId id="26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4489" autoAdjust="0"/>
  </p:normalViewPr>
  <p:slideViewPr>
    <p:cSldViewPr snapToGrid="0">
      <p:cViewPr varScale="1">
        <p:scale>
          <a:sx n="62" d="100"/>
          <a:sy n="62" d="100"/>
        </p:scale>
        <p:origin x="10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anchesterac-my.sharepoint.com/personal/rhiannon_hawkes_manchester_ac_uk/Documents/2.%20DIPLOMA%202/11.%20Receipt%20-%20Usage%20Data/SPSS/Results%20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anchesterac-my.sharepoint.com/personal/rhiannon_hawkes_manchester_ac_uk/Documents/2.%20DIPLOMA%202/11.%20Receipt%20-%20Usage%20Data/SPSS/Results%20grap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anchesterac-my.sharepoint.com/personal/rhiannon_hawkes_manchester_ac_uk/Documents/2.%20DIPLOMA%202/11.%20Receipt%20-%20Usage%20Data/SPSS/Results%20graph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'Median time spent on app'!$A$2:$B$2</c:f>
              <c:strCache>
                <c:ptCount val="2"/>
                <c:pt idx="1">
                  <c:v>Provider 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'Median time spent on app'!$C$1:$K$1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'Median time spent on app'!$C$2:$K$2</c:f>
              <c:numCache>
                <c:formatCode>General</c:formatCode>
                <c:ptCount val="9"/>
                <c:pt idx="0">
                  <c:v>0</c:v>
                </c:pt>
                <c:pt idx="1">
                  <c:v>23.13</c:v>
                </c:pt>
                <c:pt idx="2">
                  <c:v>8.2100000000000009</c:v>
                </c:pt>
                <c:pt idx="3">
                  <c:v>0.8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4D-4350-8107-9FC3C6CE2322}"/>
            </c:ext>
          </c:extLst>
        </c:ser>
        <c:ser>
          <c:idx val="1"/>
          <c:order val="1"/>
          <c:tx>
            <c:strRef>
              <c:f>'Median time spent on app'!$A$3:$B$3</c:f>
              <c:strCache>
                <c:ptCount val="2"/>
                <c:pt idx="1">
                  <c:v>Provider 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'Median time spent on app'!$C$1:$K$1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'Median time spent on app'!$C$3:$K$3</c:f>
              <c:numCache>
                <c:formatCode>General</c:formatCode>
                <c:ptCount val="9"/>
                <c:pt idx="0">
                  <c:v>89.5</c:v>
                </c:pt>
                <c:pt idx="1">
                  <c:v>56</c:v>
                </c:pt>
                <c:pt idx="2">
                  <c:v>46.5</c:v>
                </c:pt>
                <c:pt idx="3">
                  <c:v>29</c:v>
                </c:pt>
                <c:pt idx="4">
                  <c:v>19.5</c:v>
                </c:pt>
                <c:pt idx="5">
                  <c:v>35.5</c:v>
                </c:pt>
                <c:pt idx="6">
                  <c:v>9.5</c:v>
                </c:pt>
                <c:pt idx="7">
                  <c:v>4.5</c:v>
                </c:pt>
                <c:pt idx="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4D-4350-8107-9FC3C6CE2322}"/>
            </c:ext>
          </c:extLst>
        </c:ser>
        <c:ser>
          <c:idx val="2"/>
          <c:order val="2"/>
          <c:tx>
            <c:strRef>
              <c:f>'Median time spent on app'!$A$4:$B$4</c:f>
              <c:strCache>
                <c:ptCount val="2"/>
                <c:pt idx="1">
                  <c:v>Provider 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'Median time spent on app'!$C$1:$K$1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'Median time spent on app'!$C$4:$K$4</c:f>
              <c:numCache>
                <c:formatCode>General</c:formatCode>
                <c:ptCount val="9"/>
                <c:pt idx="0">
                  <c:v>349</c:v>
                </c:pt>
                <c:pt idx="1">
                  <c:v>243.5</c:v>
                </c:pt>
                <c:pt idx="2">
                  <c:v>130</c:v>
                </c:pt>
                <c:pt idx="3">
                  <c:v>71</c:v>
                </c:pt>
                <c:pt idx="4">
                  <c:v>24.5</c:v>
                </c:pt>
                <c:pt idx="5">
                  <c:v>11</c:v>
                </c:pt>
                <c:pt idx="6">
                  <c:v>4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54D-4350-8107-9FC3C6CE23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5832856"/>
        <c:axId val="525837120"/>
      </c:lineChart>
      <c:catAx>
        <c:axId val="5258328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 dirty="0"/>
                  <a:t>Engagement </a:t>
                </a:r>
                <a:r>
                  <a:rPr lang="en-GB" b="1" dirty="0" smtClean="0"/>
                  <a:t>period</a:t>
                </a:r>
                <a:endParaRPr lang="en-GB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837120"/>
        <c:crosses val="autoZero"/>
        <c:auto val="1"/>
        <c:lblAlgn val="ctr"/>
        <c:lblOffset val="100"/>
        <c:noMultiLvlLbl val="0"/>
      </c:catAx>
      <c:valAx>
        <c:axId val="525837120"/>
        <c:scaling>
          <c:orientation val="minMax"/>
          <c:max val="4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 dirty="0"/>
                  <a:t>Median number of minutes spent on the </a:t>
                </a:r>
                <a:r>
                  <a:rPr lang="en-GB" b="1" dirty="0" smtClean="0"/>
                  <a:t>app</a:t>
                </a:r>
                <a:endParaRPr lang="en-GB" b="1" dirty="0"/>
              </a:p>
            </c:rich>
          </c:tx>
          <c:layout>
            <c:manualLayout>
              <c:xMode val="edge"/>
              <c:yMode val="edge"/>
              <c:x val="1.3378089122397354E-2"/>
              <c:y val="7.736252089045803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832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2460311506043"/>
          <c:y val="5.9092130002686004E-2"/>
          <c:w val="0.8040835534781362"/>
          <c:h val="0.65612489673850527"/>
        </c:manualLayout>
      </c:layout>
      <c:lineChart>
        <c:grouping val="standard"/>
        <c:varyColors val="0"/>
        <c:ser>
          <c:idx val="1"/>
          <c:order val="0"/>
          <c:tx>
            <c:strRef>
              <c:f>'SM median'!$A$4</c:f>
              <c:strCache>
                <c:ptCount val="1"/>
                <c:pt idx="0">
                  <c:v>Median number of times behaviours were self-monitored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6651-4C3A-8197-4DFE80E5AE9C}"/>
              </c:ext>
            </c:extLst>
          </c:dPt>
          <c:dPt>
            <c:idx val="1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651-4C3A-8197-4DFE80E5AE9C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6651-4C3A-8197-4DFE80E5AE9C}"/>
              </c:ext>
            </c:extLst>
          </c:dPt>
          <c:dPt>
            <c:idx val="3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651-4C3A-8197-4DFE80E5AE9C}"/>
              </c:ext>
            </c:extLst>
          </c:dPt>
          <c:dPt>
            <c:idx val="4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6651-4C3A-8197-4DFE80E5AE9C}"/>
              </c:ext>
            </c:extLst>
          </c:dPt>
          <c:dPt>
            <c:idx val="5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6651-4C3A-8197-4DFE80E5AE9C}"/>
              </c:ext>
            </c:extLst>
          </c:dPt>
          <c:dPt>
            <c:idx val="6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6651-4C3A-8197-4DFE80E5AE9C}"/>
              </c:ext>
            </c:extLst>
          </c:dPt>
          <c:dPt>
            <c:idx val="7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6651-4C3A-8197-4DFE80E5AE9C}"/>
              </c:ext>
            </c:extLst>
          </c:dPt>
          <c:dPt>
            <c:idx val="8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6651-4C3A-8197-4DFE80E5AE9C}"/>
              </c:ext>
            </c:extLst>
          </c:dPt>
          <c:dPt>
            <c:idx val="10"/>
            <c:marker>
              <c:symbol val="circle"/>
              <c:size val="5"/>
              <c:spPr>
                <a:solidFill>
                  <a:schemeClr val="accent3"/>
                </a:solidFill>
                <a:ln w="9525">
                  <a:solidFill>
                    <a:schemeClr val="accent3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6651-4C3A-8197-4DFE80E5AE9C}"/>
              </c:ext>
            </c:extLst>
          </c:dPt>
          <c:dPt>
            <c:idx val="11"/>
            <c:marker>
              <c:symbol val="circle"/>
              <c:size val="5"/>
              <c:spPr>
                <a:solidFill>
                  <a:schemeClr val="accent3"/>
                </a:solidFill>
                <a:ln w="9525">
                  <a:solidFill>
                    <a:schemeClr val="accent3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6651-4C3A-8197-4DFE80E5AE9C}"/>
              </c:ext>
            </c:extLst>
          </c:dPt>
          <c:dPt>
            <c:idx val="12"/>
            <c:marker>
              <c:symbol val="circle"/>
              <c:size val="5"/>
              <c:spPr>
                <a:solidFill>
                  <a:schemeClr val="accent3"/>
                </a:solidFill>
                <a:ln w="9525">
                  <a:solidFill>
                    <a:schemeClr val="accent3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6651-4C3A-8197-4DFE80E5AE9C}"/>
              </c:ext>
            </c:extLst>
          </c:dPt>
          <c:dPt>
            <c:idx val="13"/>
            <c:marker>
              <c:symbol val="circle"/>
              <c:size val="5"/>
              <c:spPr>
                <a:solidFill>
                  <a:schemeClr val="accent3"/>
                </a:solidFill>
                <a:ln w="9525">
                  <a:solidFill>
                    <a:schemeClr val="accent3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6651-4C3A-8197-4DFE80E5AE9C}"/>
              </c:ext>
            </c:extLst>
          </c:dPt>
          <c:dPt>
            <c:idx val="14"/>
            <c:marker>
              <c:symbol val="circle"/>
              <c:size val="5"/>
              <c:spPr>
                <a:solidFill>
                  <a:schemeClr val="accent3"/>
                </a:solidFill>
                <a:ln w="9525">
                  <a:solidFill>
                    <a:schemeClr val="accent3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6651-4C3A-8197-4DFE80E5AE9C}"/>
              </c:ext>
            </c:extLst>
          </c:dPt>
          <c:dPt>
            <c:idx val="15"/>
            <c:marker>
              <c:symbol val="circle"/>
              <c:size val="5"/>
              <c:spPr>
                <a:solidFill>
                  <a:schemeClr val="accent3"/>
                </a:solidFill>
                <a:ln w="9525">
                  <a:solidFill>
                    <a:schemeClr val="accent3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0-6651-4C3A-8197-4DFE80E5AE9C}"/>
              </c:ext>
            </c:extLst>
          </c:dPt>
          <c:dPt>
            <c:idx val="16"/>
            <c:marker>
              <c:symbol val="circle"/>
              <c:size val="5"/>
              <c:spPr>
                <a:solidFill>
                  <a:schemeClr val="accent3"/>
                </a:solidFill>
                <a:ln w="9525">
                  <a:solidFill>
                    <a:schemeClr val="accent3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6651-4C3A-8197-4DFE80E5AE9C}"/>
              </c:ext>
            </c:extLst>
          </c:dPt>
          <c:dPt>
            <c:idx val="17"/>
            <c:marker>
              <c:symbol val="circle"/>
              <c:size val="5"/>
              <c:spPr>
                <a:solidFill>
                  <a:schemeClr val="accent3"/>
                </a:solidFill>
                <a:ln w="9525">
                  <a:solidFill>
                    <a:schemeClr val="accent3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2-6651-4C3A-8197-4DFE80E5AE9C}"/>
              </c:ext>
            </c:extLst>
          </c:dPt>
          <c:dPt>
            <c:idx val="18"/>
            <c:marker>
              <c:symbol val="circle"/>
              <c:size val="5"/>
              <c:spPr>
                <a:solidFill>
                  <a:schemeClr val="accent3"/>
                </a:solidFill>
                <a:ln w="9525">
                  <a:solidFill>
                    <a:schemeClr val="accent3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6651-4C3A-8197-4DFE80E5AE9C}"/>
              </c:ext>
            </c:extLst>
          </c:dPt>
          <c:cat>
            <c:multiLvlStrRef>
              <c:f>'SM median'!$B$1:$AD$2</c:f>
              <c:multiLvlStrCache>
                <c:ptCount val="29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10">
                    <c:v>1</c:v>
                  </c:pt>
                  <c:pt idx="11">
                    <c:v>2</c:v>
                  </c:pt>
                  <c:pt idx="12">
                    <c:v>3</c:v>
                  </c:pt>
                  <c:pt idx="13">
                    <c:v>4</c:v>
                  </c:pt>
                  <c:pt idx="14">
                    <c:v>5</c:v>
                  </c:pt>
                  <c:pt idx="15">
                    <c:v>6</c:v>
                  </c:pt>
                  <c:pt idx="16">
                    <c:v>7</c:v>
                  </c:pt>
                  <c:pt idx="17">
                    <c:v>8</c:v>
                  </c:pt>
                  <c:pt idx="18">
                    <c:v>9</c:v>
                  </c:pt>
                  <c:pt idx="20">
                    <c:v>1</c:v>
                  </c:pt>
                  <c:pt idx="21">
                    <c:v>2</c:v>
                  </c:pt>
                  <c:pt idx="22">
                    <c:v>3</c:v>
                  </c:pt>
                  <c:pt idx="23">
                    <c:v>4</c:v>
                  </c:pt>
                  <c:pt idx="24">
                    <c:v>5</c:v>
                  </c:pt>
                  <c:pt idx="25">
                    <c:v>6</c:v>
                  </c:pt>
                  <c:pt idx="26">
                    <c:v>7</c:v>
                  </c:pt>
                  <c:pt idx="27">
                    <c:v>8</c:v>
                  </c:pt>
                  <c:pt idx="28">
                    <c:v>9</c:v>
                  </c:pt>
                </c:lvl>
                <c:lvl>
                  <c:pt idx="0">
                    <c:v>Provider A</c:v>
                  </c:pt>
                  <c:pt idx="10">
                    <c:v>Provider C</c:v>
                  </c:pt>
                  <c:pt idx="20">
                    <c:v>Provider D</c:v>
                  </c:pt>
                </c:lvl>
              </c:multiLvlStrCache>
            </c:multiLvlStrRef>
          </c:cat>
          <c:val>
            <c:numRef>
              <c:f>'SM median'!$B$4:$AD$4</c:f>
              <c:numCache>
                <c:formatCode>General</c:formatCode>
                <c:ptCount val="29"/>
                <c:pt idx="0">
                  <c:v>25</c:v>
                </c:pt>
                <c:pt idx="1">
                  <c:v>9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10">
                  <c:v>59</c:v>
                </c:pt>
                <c:pt idx="11">
                  <c:v>57</c:v>
                </c:pt>
                <c:pt idx="12">
                  <c:v>51</c:v>
                </c:pt>
                <c:pt idx="13">
                  <c:v>40</c:v>
                </c:pt>
                <c:pt idx="14">
                  <c:v>32</c:v>
                </c:pt>
                <c:pt idx="15">
                  <c:v>30</c:v>
                </c:pt>
                <c:pt idx="16">
                  <c:v>19</c:v>
                </c:pt>
                <c:pt idx="17">
                  <c:v>0</c:v>
                </c:pt>
                <c:pt idx="18">
                  <c:v>0</c:v>
                </c:pt>
                <c:pt idx="20">
                  <c:v>33</c:v>
                </c:pt>
                <c:pt idx="21">
                  <c:v>30</c:v>
                </c:pt>
                <c:pt idx="22">
                  <c:v>7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08-45D0-B626-7C3E3960C5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9954768"/>
        <c:axId val="479958376"/>
      </c:lineChart>
      <c:catAx>
        <c:axId val="4799547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b="1" i="0" baseline="0" dirty="0" smtClean="0">
                    <a:effectLst/>
                  </a:rPr>
                  <a:t>Engagement period and provider</a:t>
                </a:r>
                <a:endParaRPr lang="en-GB" sz="14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3842233473225693"/>
              <c:y val="0.919679437496964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958376"/>
        <c:crosses val="autoZero"/>
        <c:auto val="1"/>
        <c:lblAlgn val="ctr"/>
        <c:lblOffset val="100"/>
        <c:noMultiLvlLbl val="0"/>
      </c:catAx>
      <c:valAx>
        <c:axId val="479958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 dirty="0"/>
                  <a:t>Median number of </a:t>
                </a:r>
                <a:r>
                  <a:rPr lang="en-GB" b="1" dirty="0" smtClean="0"/>
                  <a:t>times</a:t>
                </a:r>
                <a:r>
                  <a:rPr lang="en-GB" b="1" baseline="0" dirty="0" smtClean="0"/>
                  <a:t> behaviours were self-monitored</a:t>
                </a:r>
                <a:endParaRPr lang="en-GB" b="1" dirty="0"/>
              </a:p>
            </c:rich>
          </c:tx>
          <c:layout>
            <c:manualLayout>
              <c:xMode val="edge"/>
              <c:yMode val="edge"/>
              <c:x val="1.7809221983258385E-2"/>
              <c:y val="8.404758302284187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954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07825903282209"/>
          <c:y val="6.3218390804597707E-2"/>
          <c:w val="0.69727558337135875"/>
          <c:h val="0.63160014480948501"/>
        </c:manualLayout>
      </c:layout>
      <c:lineChart>
        <c:grouping val="standard"/>
        <c:varyColors val="0"/>
        <c:ser>
          <c:idx val="1"/>
          <c:order val="0"/>
          <c:tx>
            <c:strRef>
              <c:f>'Articles accessed median'!$A$4</c:f>
              <c:strCache>
                <c:ptCount val="1"/>
                <c:pt idx="0">
                  <c:v>Median number of times articles were accessed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C817-4A3B-BBDB-447BEE37CB94}"/>
              </c:ext>
            </c:extLst>
          </c:dPt>
          <c:dPt>
            <c:idx val="1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C817-4A3B-BBDB-447BEE37CB94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C817-4A3B-BBDB-447BEE37CB94}"/>
              </c:ext>
            </c:extLst>
          </c:dPt>
          <c:dPt>
            <c:idx val="3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C817-4A3B-BBDB-447BEE37CB94}"/>
              </c:ext>
            </c:extLst>
          </c:dPt>
          <c:dPt>
            <c:idx val="4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17-4A3B-BBDB-447BEE37CB94}"/>
              </c:ext>
            </c:extLst>
          </c:dPt>
          <c:dPt>
            <c:idx val="5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C817-4A3B-BBDB-447BEE37CB94}"/>
              </c:ext>
            </c:extLst>
          </c:dPt>
          <c:dPt>
            <c:idx val="6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C817-4A3B-BBDB-447BEE37CB94}"/>
              </c:ext>
            </c:extLst>
          </c:dPt>
          <c:dPt>
            <c:idx val="7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C817-4A3B-BBDB-447BEE37CB94}"/>
              </c:ext>
            </c:extLst>
          </c:dPt>
          <c:dPt>
            <c:idx val="8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C817-4A3B-BBDB-447BEE37CB94}"/>
              </c:ext>
            </c:extLst>
          </c:dPt>
          <c:cat>
            <c:multiLvlStrRef>
              <c:f>'Articles accessed median'!$B$1:$T$2</c:f>
              <c:multiLvlStrCache>
                <c:ptCount val="19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10">
                    <c:v>1</c:v>
                  </c:pt>
                  <c:pt idx="11">
                    <c:v>2</c:v>
                  </c:pt>
                  <c:pt idx="12">
                    <c:v>3</c:v>
                  </c:pt>
                  <c:pt idx="13">
                    <c:v>4</c:v>
                  </c:pt>
                  <c:pt idx="14">
                    <c:v>5</c:v>
                  </c:pt>
                  <c:pt idx="15">
                    <c:v>6</c:v>
                  </c:pt>
                  <c:pt idx="16">
                    <c:v>7</c:v>
                  </c:pt>
                  <c:pt idx="17">
                    <c:v>8</c:v>
                  </c:pt>
                  <c:pt idx="18">
                    <c:v>9</c:v>
                  </c:pt>
                </c:lvl>
                <c:lvl>
                  <c:pt idx="0">
                    <c:v>Provider A</c:v>
                  </c:pt>
                  <c:pt idx="10">
                    <c:v>Provider D</c:v>
                  </c:pt>
                </c:lvl>
              </c:multiLvlStrCache>
            </c:multiLvlStrRef>
          </c:cat>
          <c:val>
            <c:numRef>
              <c:f>'Articles accessed median'!$B$4:$T$4</c:f>
              <c:numCache>
                <c:formatCode>General</c:formatCode>
                <c:ptCount val="19"/>
                <c:pt idx="0">
                  <c:v>7</c:v>
                </c:pt>
                <c:pt idx="1">
                  <c:v>4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10">
                  <c:v>28</c:v>
                </c:pt>
                <c:pt idx="11">
                  <c:v>12</c:v>
                </c:pt>
                <c:pt idx="12">
                  <c:v>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98-4474-9FFB-01F8716E8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2888632"/>
        <c:axId val="482888304"/>
      </c:lineChart>
      <c:catAx>
        <c:axId val="4828886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b="1" dirty="0"/>
                  <a:t>Engagement</a:t>
                </a:r>
                <a:r>
                  <a:rPr lang="en-GB" sz="1600" b="1" baseline="0" dirty="0"/>
                  <a:t> </a:t>
                </a:r>
                <a:r>
                  <a:rPr lang="en-GB" sz="1600" b="1" baseline="0" dirty="0" smtClean="0"/>
                  <a:t>period </a:t>
                </a:r>
                <a:r>
                  <a:rPr lang="en-GB" sz="1600" b="1" baseline="0" dirty="0"/>
                  <a:t>and provider</a:t>
                </a:r>
                <a:endParaRPr lang="en-GB" sz="16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2888304"/>
        <c:crosses val="autoZero"/>
        <c:auto val="1"/>
        <c:lblAlgn val="ctr"/>
        <c:lblOffset val="100"/>
        <c:noMultiLvlLbl val="0"/>
      </c:catAx>
      <c:valAx>
        <c:axId val="482888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b="1" dirty="0"/>
                  <a:t>Median number of </a:t>
                </a:r>
                <a:r>
                  <a:rPr lang="en-GB" sz="1600" b="1" dirty="0" smtClean="0"/>
                  <a:t>times articles were accessed</a:t>
                </a:r>
                <a:endParaRPr lang="en-GB" sz="16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2888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071CA-66C7-4CBB-B189-265442C65AC6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CEC5D-F524-45D3-877D-D94B1B61A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973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24ED-45A5-445A-AE79-CD16FF433B3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793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User engagement differences between providers and possible explanatory differences in provider programme features.</a:t>
            </a:r>
            <a:endParaRPr lang="en-GB" sz="1200" b="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2852A-5136-4085-A720-5696C70C8036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2997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Analysis of the different features used in the NHS-DDPP allowed further understanding of the breadth of NHS-DDPP app engagement.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was possible as we analysed usage data from three different providers.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can therefore conclude that differences in engagement identified in this analysis are likely due to programme differences.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 some clear differences between providers which appear likely candidates for this variation in engagement (particularly health coach support).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2852A-5136-4085-A720-5696C70C8036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3035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GB" sz="1200" dirty="0" smtClean="0"/>
              <a:t>Engagement followed similar usage pattern seen in trials of digital DPPs, including patterns of attrition and engagement with</a:t>
            </a:r>
            <a:r>
              <a:rPr lang="en-GB" sz="1200" baseline="0" dirty="0" smtClean="0"/>
              <a:t> programme features such as self-monitoring.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GB" sz="1200" baseline="0" dirty="0" smtClean="0"/>
              <a:t>Engagement also compared favourably with the F2F programme.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GB" sz="120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 research assessing engagement with the face-to-face NHS-DPP found that 34% of service users completed 60% of the programme, and 22% of service users went on to complete the full course.</a:t>
            </a:r>
            <a:endParaRPr lang="en-GB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GB" sz="1200" b="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current literature also suggests that group support is associated with weight loss in digital diabetes prevention programmes. Lack of group interaction might indicate that users are missing out on a key intervention component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thus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might be fruitful for providers to try and increase user engagement with this programme feature. </a:t>
            </a:r>
            <a:r>
              <a:rPr lang="en-GB" sz="1200" dirty="0" smtClean="0"/>
              <a:t>Provider that offered </a:t>
            </a:r>
            <a:r>
              <a:rPr lang="en-GB" sz="1200" b="1" dirty="0" smtClean="0">
                <a:solidFill>
                  <a:srgbClr val="7030A0"/>
                </a:solidFill>
              </a:rPr>
              <a:t>closed</a:t>
            </a:r>
            <a:r>
              <a:rPr lang="en-GB" sz="1200" dirty="0" smtClean="0"/>
              <a:t> </a:t>
            </a:r>
            <a:r>
              <a:rPr lang="en-GB" sz="1200" b="1" dirty="0" smtClean="0">
                <a:solidFill>
                  <a:srgbClr val="7030A0"/>
                </a:solidFill>
              </a:rPr>
              <a:t>peer group chats (akin to WhatsApp) that was moderated by a health coach elicited more engagement</a:t>
            </a:r>
            <a:r>
              <a:rPr lang="en-GB" sz="1200" dirty="0" smtClean="0"/>
              <a:t> compared to the open group discussion forums (akin to Facebook).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GB" sz="1200" b="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2852A-5136-4085-A720-5696C70C8036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08869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1DEAE-EF34-4E31-8076-10D6252B2C6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286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Image ref: https://pixabay.com/illustrations/mail-message-email-send-message-1454731/ [free for</a:t>
            </a:r>
            <a:r>
              <a:rPr lang="en-GB" baseline="0" dirty="0" smtClean="0"/>
              <a:t> </a:t>
            </a:r>
            <a:r>
              <a:rPr lang="en-GB" baseline="0" smtClean="0"/>
              <a:t>commercial use].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2852A-5136-4085-A720-5696C70C8036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143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Digital interventions have the potential to address logistical challenges such as scheduling, travel, work and childcare,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they have the capacity to offer wide-reaching and tailored support at a lower cost, both of which are important for large-scale behaviour change.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GB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GB" sz="1200" b="0" dirty="0" smtClean="0">
                <a:solidFill>
                  <a:schemeClr val="tx2">
                    <a:lumMod val="75000"/>
                  </a:schemeClr>
                </a:solidFill>
              </a:rPr>
              <a:t>Phone</a:t>
            </a:r>
            <a:r>
              <a:rPr lang="en-GB" sz="1200" b="0" baseline="0" dirty="0" smtClean="0">
                <a:solidFill>
                  <a:schemeClr val="tx2">
                    <a:lumMod val="75000"/>
                  </a:schemeClr>
                </a:solidFill>
              </a:rPr>
              <a:t> i</a:t>
            </a:r>
            <a:r>
              <a:rPr lang="en-GB" sz="1200" b="0" dirty="0" smtClean="0">
                <a:solidFill>
                  <a:schemeClr val="tx2">
                    <a:lumMod val="75000"/>
                  </a:schemeClr>
                </a:solidFill>
              </a:rPr>
              <a:t>mage ref:</a:t>
            </a:r>
            <a:r>
              <a:rPr lang="en-GB" sz="1200" b="0" baseline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1200" b="0" dirty="0" smtClean="0">
                <a:solidFill>
                  <a:schemeClr val="tx2">
                    <a:lumMod val="75000"/>
                  </a:schemeClr>
                </a:solidFill>
              </a:rPr>
              <a:t>https://pxhere.com/en/photo/1087268 [free for commercial</a:t>
            </a:r>
            <a:r>
              <a:rPr lang="en-GB" sz="1200" b="0" baseline="0" dirty="0" smtClean="0">
                <a:solidFill>
                  <a:schemeClr val="tx2">
                    <a:lumMod val="75000"/>
                  </a:schemeClr>
                </a:solidFill>
              </a:rPr>
              <a:t> use]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GB" sz="1200" b="0" baseline="0" dirty="0" smtClean="0">
                <a:solidFill>
                  <a:schemeClr val="tx2">
                    <a:lumMod val="75000"/>
                  </a:schemeClr>
                </a:solidFill>
              </a:rPr>
              <a:t>Choice image ref: https://www.freepik.com/free-vector/electronic-paper-books-comparison_8609113.htm#query=online%20vs%20classroom&amp;position=5&amp;from_view=search&amp;track=ais [free for commercial use]</a:t>
            </a:r>
            <a:endParaRPr lang="en-GB" sz="1200" b="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2852A-5136-4085-A720-5696C70C803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139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specification indicated key behaviour change techniques (BCTs) that should be present in the intervention.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use of BCTs to self-regulate behaviours (e.g. goal setting, self-monitoring) were particularly emphasised in the specification.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various </a:t>
            </a:r>
            <a:r>
              <a:rPr lang="en-GB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modes of delivery 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intervention content can be delivered: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 delivery (e.g. tracking, setting goals, group support forums)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Educational content (e.g. articles, videos, podcasts, links to websites)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Delivery via health coach support (e.g. via telephone support or one-to-one messaging)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Service provision differs across providers 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(e.g. some have more emphasis on health coach support, others on group support, etc.)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 image ref: </a:t>
            </a:r>
            <a:r>
              <a:rPr lang="en-GB" dirty="0" smtClean="0"/>
              <a:t>https://www.freepik.com/free-vector/flat-smartphone-smart-watch-monitoring-heart-rate_23824401.htm#query=mobile%20health%20app&amp;position=4&amp;from_view=search </a:t>
            </a: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coaching image ref: https://www.freepik.com/free-vector/organic-flat-customer-support-illustration_13184987.htm#query=customization&amp;position=0&amp;from_view=keyword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1DEAE-EF34-4E31-8076-10D6252B2C6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568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Programme of</a:t>
            </a:r>
            <a:r>
              <a:rPr lang="en-GB" baseline="0" dirty="0" smtClean="0"/>
              <a:t> work has been evaluating fidelity of the F2F and digital DPP services, including design, training, delivery and receipt. </a:t>
            </a:r>
          </a:p>
          <a:p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1DEAE-EF34-4E31-8076-10D6252B2C6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121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GB" sz="1200" b="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2852A-5136-4085-A720-5696C70C803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2046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GB" sz="1200" b="0" dirty="0" smtClean="0">
                <a:solidFill>
                  <a:schemeClr val="tx2">
                    <a:lumMod val="75000"/>
                  </a:schemeClr>
                </a:solidFill>
              </a:rPr>
              <a:t>One of the providers (provider B)</a:t>
            </a:r>
            <a:r>
              <a:rPr lang="en-GB" sz="1200" b="0" baseline="0" dirty="0" smtClean="0">
                <a:solidFill>
                  <a:schemeClr val="tx2">
                    <a:lumMod val="75000"/>
                  </a:schemeClr>
                </a:solidFill>
              </a:rPr>
              <a:t> could not supply usage data to the research team.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GB" sz="1200" b="0" baseline="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GB" sz="1200" b="0" baseline="0" dirty="0" smtClean="0">
                <a:solidFill>
                  <a:schemeClr val="tx2">
                    <a:lumMod val="75000"/>
                  </a:schemeClr>
                </a:solidFill>
              </a:rPr>
              <a:t>Providers are labelled A, C and D to allow cross-reference with previous published work.</a:t>
            </a:r>
            <a:endParaRPr lang="en-GB" sz="1200" b="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2852A-5136-4085-A720-5696C70C803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895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 usage declined from a median of 32 minutes (IQR 191) in month one to 0 minutes (IQR 14) in month nine. The magnitude of this decrease varied substantially between providers. </a:t>
            </a:r>
            <a:endParaRPr lang="en-GB" sz="1200" b="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2852A-5136-4085-A720-5696C70C803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468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Self-monitoring of behaviours (e.g. physical activity, diet) was used a median of 117 times (IQR 451) over the nine-month programme.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group discussion forums were utilised less regularly (accessed a median of 0 times at all time-points).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2852A-5136-4085-A720-5696C70C803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933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Self-monitoring of behaviours (e.g. physical activity, diet) was used a median of 117 times (IQR 451) over the nine-month programme.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group discussion forums were utilised less regularly (accessed a median of 0 times at all time-points).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2852A-5136-4085-A720-5696C70C8036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48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3BD7-61BB-4317-9634-BDA4FE2C1D06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2658-AD0D-4D1D-8FE9-FEA69028D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59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3BD7-61BB-4317-9634-BDA4FE2C1D06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2658-AD0D-4D1D-8FE9-FEA69028D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81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3BD7-61BB-4317-9634-BDA4FE2C1D06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2658-AD0D-4D1D-8FE9-FEA69028D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60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3BD7-61BB-4317-9634-BDA4FE2C1D06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2658-AD0D-4D1D-8FE9-FEA69028D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21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3BD7-61BB-4317-9634-BDA4FE2C1D06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2658-AD0D-4D1D-8FE9-FEA69028D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6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3BD7-61BB-4317-9634-BDA4FE2C1D06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2658-AD0D-4D1D-8FE9-FEA69028D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3BD7-61BB-4317-9634-BDA4FE2C1D06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2658-AD0D-4D1D-8FE9-FEA69028D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23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3BD7-61BB-4317-9634-BDA4FE2C1D06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2658-AD0D-4D1D-8FE9-FEA69028D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41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3BD7-61BB-4317-9634-BDA4FE2C1D06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2658-AD0D-4D1D-8FE9-FEA69028D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3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3BD7-61BB-4317-9634-BDA4FE2C1D06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2658-AD0D-4D1D-8FE9-FEA69028D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07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3BD7-61BB-4317-9634-BDA4FE2C1D06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2658-AD0D-4D1D-8FE9-FEA69028D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76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13BD7-61BB-4317-9634-BDA4FE2C1D06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72658-AD0D-4D1D-8FE9-FEA69028D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485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hyperlink" Target="http://www.clahrc-gm.nihr.ac.uk/projects/diploma-evaluation-national-nhs-diabetes-prevention-programme" TargetMode="External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2.pn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23515" y="1135794"/>
            <a:ext cx="11161221" cy="2137718"/>
          </a:xfrm>
        </p:spPr>
        <p:txBody>
          <a:bodyPr>
            <a:normAutofit/>
          </a:bodyPr>
          <a:lstStyle/>
          <a:p>
            <a:r>
              <a:rPr lang="en-GB" sz="4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Engagement with the nationally implemented NHS Digital Diabetes Prevention Programme: Usage patterns over the 9-month programme duration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401" y="348672"/>
            <a:ext cx="1602484" cy="6200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623" y="329606"/>
            <a:ext cx="3571300" cy="639075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467182" y="3447390"/>
            <a:ext cx="11473889" cy="9177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Rhiannon Hawkes, Lisa Miles, Ben Ainsworth, Jamie Ross, Rachel Meacock &amp; David French</a:t>
            </a:r>
          </a:p>
          <a:p>
            <a:endParaRPr lang="en-GB" sz="1400" dirty="0"/>
          </a:p>
          <a:p>
            <a:r>
              <a:rPr lang="en-GB" sz="2800" b="1" dirty="0" smtClean="0"/>
              <a:t>Division of Psychology and Mental Health Research Seminar</a:t>
            </a:r>
            <a:br>
              <a:rPr lang="en-GB" sz="2800" b="1" dirty="0" smtClean="0"/>
            </a:br>
            <a:r>
              <a:rPr lang="en-GB" sz="2800" dirty="0" smtClean="0"/>
              <a:t>18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April 2023</a:t>
            </a:r>
            <a:endParaRPr lang="en-GB" sz="2800" b="1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33" y="5711483"/>
            <a:ext cx="966262" cy="9662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107" y="5711483"/>
            <a:ext cx="763981" cy="9662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500" y="5704205"/>
            <a:ext cx="989898" cy="9898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810" y="5711483"/>
            <a:ext cx="993294" cy="987607"/>
          </a:xfrm>
          <a:prstGeom prst="rect">
            <a:avLst/>
          </a:prstGeom>
        </p:spPr>
      </p:pic>
      <p:pic>
        <p:nvPicPr>
          <p:cNvPr id="2052" name="Picture 4" descr="File:University of Southampton Logo.png - Wikipedia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784" y="348672"/>
            <a:ext cx="2803969" cy="61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cademic English Online – A self-access resource for students in higher  education.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963" y="312096"/>
            <a:ext cx="2717257" cy="72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64439" y="5690137"/>
            <a:ext cx="965733" cy="9876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516" y="5704205"/>
            <a:ext cx="986511" cy="98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54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515669"/>
              </p:ext>
            </p:extLst>
          </p:nvPr>
        </p:nvGraphicFramePr>
        <p:xfrm>
          <a:off x="425116" y="1350528"/>
          <a:ext cx="11237495" cy="527486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594758">
                  <a:extLst>
                    <a:ext uri="{9D8B030D-6E8A-4147-A177-3AD203B41FA5}">
                      <a16:colId xmlns:a16="http://schemas.microsoft.com/office/drawing/2014/main" val="3244014609"/>
                    </a:ext>
                  </a:extLst>
                </a:gridCol>
                <a:gridCol w="5642737">
                  <a:extLst>
                    <a:ext uri="{9D8B030D-6E8A-4147-A177-3AD203B41FA5}">
                      <a16:colId xmlns:a16="http://schemas.microsoft.com/office/drawing/2014/main" val="598876774"/>
                    </a:ext>
                  </a:extLst>
                </a:gridCol>
              </a:tblGrid>
              <a:tr h="308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User engagement findings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0" marR="58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Provider programme feature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0" marR="58540" marT="0" marB="0"/>
                </a:tc>
                <a:extLst>
                  <a:ext uri="{0D108BD9-81ED-4DB2-BD59-A6C34878D82A}">
                    <a16:rowId xmlns:a16="http://schemas.microsoft.com/office/drawing/2014/main" val="1306798691"/>
                  </a:ext>
                </a:extLst>
              </a:tr>
              <a:tr h="30857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Self-monitoring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0" marR="5854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26570"/>
                  </a:ext>
                </a:extLst>
              </a:tr>
              <a:tr h="11832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Users on provider C’s programme </a:t>
                      </a:r>
                      <a:r>
                        <a:rPr lang="en-GB" sz="1800" b="1" dirty="0">
                          <a:effectLst/>
                        </a:rPr>
                        <a:t>more frequently self-monitored</a:t>
                      </a:r>
                      <a:r>
                        <a:rPr lang="en-GB" sz="1800" dirty="0">
                          <a:effectLst/>
                        </a:rPr>
                        <a:t> their </a:t>
                      </a:r>
                      <a:r>
                        <a:rPr lang="en-GB" sz="1800" dirty="0" smtClean="0">
                          <a:effectLst/>
                        </a:rPr>
                        <a:t>behaviours.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0" marR="58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</a:rPr>
                        <a:t>Messages </a:t>
                      </a:r>
                      <a:r>
                        <a:rPr lang="en-GB" sz="1800" b="1" dirty="0">
                          <a:effectLst/>
                        </a:rPr>
                        <a:t>from their health coach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smtClean="0">
                          <a:effectLst/>
                        </a:rPr>
                        <a:t>with </a:t>
                      </a:r>
                      <a:r>
                        <a:rPr lang="en-GB" sz="1800" b="1" dirty="0" smtClean="0">
                          <a:effectLst/>
                        </a:rPr>
                        <a:t>tailored </a:t>
                      </a:r>
                      <a:r>
                        <a:rPr lang="en-GB" sz="1800" b="1" dirty="0">
                          <a:effectLst/>
                        </a:rPr>
                        <a:t>feedback </a:t>
                      </a:r>
                      <a:r>
                        <a:rPr lang="en-GB" sz="1800" dirty="0">
                          <a:effectLst/>
                        </a:rPr>
                        <a:t>on behaviours </a:t>
                      </a:r>
                      <a:r>
                        <a:rPr lang="en-GB" sz="1800" dirty="0" smtClean="0">
                          <a:effectLst/>
                        </a:rPr>
                        <a:t>monitored.</a:t>
                      </a: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0" marR="58540" marT="0" marB="0"/>
                </a:tc>
                <a:extLst>
                  <a:ext uri="{0D108BD9-81ED-4DB2-BD59-A6C34878D82A}">
                    <a16:rowId xmlns:a16="http://schemas.microsoft.com/office/drawing/2014/main" val="2421470560"/>
                  </a:ext>
                </a:extLst>
              </a:tr>
              <a:tr h="30857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Goal setting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0" marR="5854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198040"/>
                  </a:ext>
                </a:extLst>
              </a:tr>
              <a:tr h="11832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Users on provider A’s programme</a:t>
                      </a:r>
                      <a:r>
                        <a:rPr lang="en-GB" sz="1800" b="1" dirty="0">
                          <a:effectLst/>
                        </a:rPr>
                        <a:t> set or amended goals more frequently</a:t>
                      </a:r>
                      <a:r>
                        <a:rPr lang="en-GB" sz="1800" dirty="0">
                          <a:effectLst/>
                        </a:rPr>
                        <a:t> throughout the </a:t>
                      </a:r>
                      <a:r>
                        <a:rPr lang="en-GB" sz="1800" dirty="0" smtClean="0">
                          <a:effectLst/>
                        </a:rPr>
                        <a:t>nine-months.</a:t>
                      </a:r>
                      <a:endParaRPr lang="en-GB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0" marR="58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</a:rPr>
                        <a:t>Monthly </a:t>
                      </a:r>
                      <a:r>
                        <a:rPr lang="en-GB" sz="1800" b="1" dirty="0">
                          <a:effectLst/>
                        </a:rPr>
                        <a:t>telephone calls with a health </a:t>
                      </a:r>
                      <a:r>
                        <a:rPr lang="en-GB" sz="1800" b="1" dirty="0" smtClean="0">
                          <a:effectLst/>
                        </a:rPr>
                        <a:t>coach</a:t>
                      </a:r>
                      <a:r>
                        <a:rPr lang="en-GB" sz="1800" dirty="0" smtClean="0">
                          <a:effectLst/>
                        </a:rPr>
                        <a:t>.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0" marR="58540" marT="0" marB="0"/>
                </a:tc>
                <a:extLst>
                  <a:ext uri="{0D108BD9-81ED-4DB2-BD59-A6C34878D82A}">
                    <a16:rowId xmlns:a16="http://schemas.microsoft.com/office/drawing/2014/main" val="744330882"/>
                  </a:ext>
                </a:extLst>
              </a:tr>
              <a:tr h="30857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Group support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0" marR="5854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392630"/>
                  </a:ext>
                </a:extLst>
              </a:tr>
              <a:tr h="1674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Users on provider D’s programme </a:t>
                      </a:r>
                      <a:r>
                        <a:rPr lang="en-GB" sz="1800" b="1" dirty="0">
                          <a:effectLst/>
                        </a:rPr>
                        <a:t>sent more peer messages via the group chat </a:t>
                      </a:r>
                      <a:r>
                        <a:rPr lang="en-GB" sz="1800" dirty="0">
                          <a:effectLst/>
                        </a:rPr>
                        <a:t>during the first three months of the programme. </a:t>
                      </a:r>
                    </a:p>
                  </a:txBody>
                  <a:tcPr marL="58540" marR="58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The </a:t>
                      </a:r>
                      <a:r>
                        <a:rPr lang="en-GB" sz="1800" dirty="0">
                          <a:effectLst/>
                        </a:rPr>
                        <a:t>closed group chats </a:t>
                      </a:r>
                      <a:r>
                        <a:rPr lang="en-GB" sz="1800" dirty="0" smtClean="0">
                          <a:effectLst/>
                        </a:rPr>
                        <a:t>were </a:t>
                      </a:r>
                      <a:r>
                        <a:rPr lang="en-GB" sz="1800" b="1" dirty="0">
                          <a:effectLst/>
                        </a:rPr>
                        <a:t>moderated by health coaches </a:t>
                      </a:r>
                      <a:r>
                        <a:rPr lang="en-GB" sz="1800" dirty="0">
                          <a:effectLst/>
                        </a:rPr>
                        <a:t>for the first three months of the </a:t>
                      </a:r>
                      <a:r>
                        <a:rPr lang="en-GB" sz="1800" dirty="0" smtClean="0">
                          <a:effectLst/>
                        </a:rPr>
                        <a:t>programme.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0" marR="58540" marT="0" marB="0"/>
                </a:tc>
                <a:extLst>
                  <a:ext uri="{0D108BD9-81ED-4DB2-BD59-A6C34878D82A}">
                    <a16:rowId xmlns:a16="http://schemas.microsoft.com/office/drawing/2014/main" val="919287822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24" y="111129"/>
            <a:ext cx="2326153" cy="900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1183603"/>
            <a:ext cx="12192000" cy="1662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2422377" y="0"/>
            <a:ext cx="85569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 smtClean="0">
                <a:solidFill>
                  <a:srgbClr val="7030A0"/>
                </a:solidFill>
              </a:rPr>
              <a:t>Results: Health coach support</a:t>
            </a:r>
            <a:endParaRPr lang="en-GB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87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24" y="1461461"/>
            <a:ext cx="11871187" cy="4889597"/>
          </a:xfrm>
        </p:spPr>
        <p:txBody>
          <a:bodyPr>
            <a:noAutofit/>
          </a:bodyPr>
          <a:lstStyle/>
          <a:p>
            <a:r>
              <a:rPr lang="en-GB" sz="3000" dirty="0" smtClean="0"/>
              <a:t>Differences in engagement likely due to programme differences across provider (particularly health coach support)</a:t>
            </a:r>
          </a:p>
          <a:p>
            <a:pPr marL="0" indent="0">
              <a:buNone/>
            </a:pPr>
            <a:endParaRPr lang="en-GB" sz="900" dirty="0" smtClean="0"/>
          </a:p>
          <a:p>
            <a:r>
              <a:rPr lang="en-GB" sz="3000" dirty="0" smtClean="0"/>
              <a:t>App usage decreased over 9 months, but magnitude of decrease varied across providers </a:t>
            </a:r>
          </a:p>
          <a:p>
            <a:pPr marL="0" indent="0">
              <a:buNone/>
            </a:pPr>
            <a:endParaRPr lang="en-GB" sz="900" dirty="0" smtClean="0"/>
          </a:p>
          <a:p>
            <a:r>
              <a:rPr lang="en-GB" sz="3000" dirty="0" smtClean="0"/>
              <a:t>Users primarily used the app to self-monitor behaviours and access educational content, group support content rarely used</a:t>
            </a:r>
          </a:p>
          <a:p>
            <a:pPr marL="0" indent="0">
              <a:buNone/>
            </a:pPr>
            <a:endParaRPr lang="en-GB" sz="900" dirty="0" smtClean="0"/>
          </a:p>
          <a:p>
            <a:r>
              <a:rPr lang="en-GB" sz="3000" b="1" dirty="0">
                <a:solidFill>
                  <a:srgbClr val="7030A0"/>
                </a:solidFill>
              </a:rPr>
              <a:t>Health coach support </a:t>
            </a:r>
            <a:r>
              <a:rPr lang="en-GB" sz="3000" dirty="0"/>
              <a:t>that was linked to specific features (e.g. goal setting and self-monitoring) was </a:t>
            </a:r>
            <a:r>
              <a:rPr lang="en-GB" sz="3000" b="1" dirty="0">
                <a:solidFill>
                  <a:srgbClr val="7030A0"/>
                </a:solidFill>
              </a:rPr>
              <a:t>associated with higher engagement</a:t>
            </a:r>
            <a:r>
              <a:rPr lang="en-GB" sz="3000" dirty="0"/>
              <a:t> with that intervention </a:t>
            </a:r>
            <a:r>
              <a:rPr lang="en-GB" sz="3000" dirty="0" smtClean="0"/>
              <a:t>feature</a:t>
            </a:r>
            <a:endParaRPr lang="en-GB" sz="30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sz="30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24" y="111129"/>
            <a:ext cx="2326153" cy="900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1183603"/>
            <a:ext cx="12192000" cy="1662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2422377" y="-36576"/>
            <a:ext cx="85569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 smtClean="0">
                <a:solidFill>
                  <a:srgbClr val="7030A0"/>
                </a:solidFill>
              </a:rPr>
              <a:t>Summary</a:t>
            </a:r>
            <a:endParaRPr lang="en-GB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88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24" y="1461461"/>
            <a:ext cx="11871187" cy="4889597"/>
          </a:xfrm>
        </p:spPr>
        <p:txBody>
          <a:bodyPr>
            <a:noAutofit/>
          </a:bodyPr>
          <a:lstStyle/>
          <a:p>
            <a:r>
              <a:rPr lang="en-GB" sz="3000" dirty="0" smtClean="0"/>
              <a:t>Engagement </a:t>
            </a:r>
            <a:r>
              <a:rPr lang="en-GB" sz="3000" dirty="0"/>
              <a:t>followed similar usage pattern seen in trials of digital </a:t>
            </a:r>
            <a:r>
              <a:rPr lang="en-GB" sz="3000" dirty="0" smtClean="0"/>
              <a:t>DPPs, and compares favourably with F2F DPP</a:t>
            </a:r>
          </a:p>
          <a:p>
            <a:pPr marL="0" indent="0">
              <a:buNone/>
            </a:pPr>
            <a:endParaRPr lang="en-GB" sz="900" dirty="0" smtClean="0"/>
          </a:p>
          <a:p>
            <a:r>
              <a:rPr lang="en-GB" sz="3000" dirty="0" smtClean="0"/>
              <a:t>This study highlights what intervention features users engaged with </a:t>
            </a:r>
            <a:r>
              <a:rPr lang="en-GB" sz="3000" dirty="0" smtClean="0">
                <a:sym typeface="Wingdings" panose="05000000000000000000" pitchFamily="2" charset="2"/>
              </a:rPr>
              <a:t> engagement is linked with intervention effectiveness</a:t>
            </a:r>
            <a:endParaRPr lang="en-GB" sz="3000" dirty="0" smtClean="0"/>
          </a:p>
          <a:p>
            <a:pPr marL="0" indent="0">
              <a:buNone/>
            </a:pPr>
            <a:endParaRPr lang="en-GB" sz="900" dirty="0"/>
          </a:p>
          <a:p>
            <a:r>
              <a:rPr lang="en-GB" sz="3000" dirty="0" smtClean="0"/>
              <a:t>Literature suggests group support associated with weight loss in digital DPPs – users in DDPP missing out on key intervention component?</a:t>
            </a:r>
          </a:p>
          <a:p>
            <a:pPr marL="0" indent="0">
              <a:buNone/>
            </a:pPr>
            <a:endParaRPr lang="en-GB" sz="900" dirty="0"/>
          </a:p>
          <a:p>
            <a:r>
              <a:rPr lang="en-GB" sz="3000" dirty="0" smtClean="0"/>
              <a:t>Need to look at </a:t>
            </a:r>
            <a:r>
              <a:rPr lang="en-GB" sz="3000" b="1" dirty="0" smtClean="0">
                <a:solidFill>
                  <a:srgbClr val="7030A0"/>
                </a:solidFill>
              </a:rPr>
              <a:t>associations between programme feature usage and outcomes</a:t>
            </a:r>
          </a:p>
          <a:p>
            <a:pPr marL="0" indent="0">
              <a:buNone/>
            </a:pPr>
            <a:endParaRPr lang="en-GB" sz="900" b="1" dirty="0" smtClean="0">
              <a:solidFill>
                <a:srgbClr val="7030A0"/>
              </a:solidFill>
            </a:endParaRPr>
          </a:p>
          <a:p>
            <a:r>
              <a:rPr lang="en-GB" sz="3000" dirty="0"/>
              <a:t>Importance of </a:t>
            </a:r>
            <a:r>
              <a:rPr lang="en-GB" sz="3000" b="1" dirty="0">
                <a:solidFill>
                  <a:srgbClr val="7030A0"/>
                </a:solidFill>
              </a:rPr>
              <a:t>human element </a:t>
            </a:r>
            <a:r>
              <a:rPr lang="en-GB" sz="3000" dirty="0"/>
              <a:t>in digital behaviour change interventions</a:t>
            </a:r>
          </a:p>
          <a:p>
            <a:pPr marL="0" indent="0">
              <a:buNone/>
            </a:pPr>
            <a:endParaRPr lang="en-GB" sz="3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sz="30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24" y="111129"/>
            <a:ext cx="2326153" cy="900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1183603"/>
            <a:ext cx="12192000" cy="1662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2422377" y="-36576"/>
            <a:ext cx="85569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 smtClean="0">
                <a:solidFill>
                  <a:srgbClr val="7030A0"/>
                </a:solidFill>
              </a:rPr>
              <a:t>Implications</a:t>
            </a:r>
            <a:endParaRPr lang="en-GB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71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940" y="1484783"/>
            <a:ext cx="10679824" cy="52856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536" y="145955"/>
            <a:ext cx="2326153" cy="900000"/>
          </a:xfrm>
          <a:prstGeom prst="rect">
            <a:avLst/>
          </a:prstGeom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-30996" y="1273697"/>
            <a:ext cx="12317567" cy="50812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900" dirty="0" smtClean="0">
                <a:solidFill>
                  <a:srgbClr val="7030A0"/>
                </a:solidFill>
              </a:rPr>
              <a:t>Hawkes </a:t>
            </a:r>
            <a:r>
              <a:rPr lang="en-GB" sz="1900" dirty="0">
                <a:solidFill>
                  <a:srgbClr val="7030A0"/>
                </a:solidFill>
              </a:rPr>
              <a:t>RE, Miles LM, French DP. Fidelity </a:t>
            </a:r>
            <a:r>
              <a:rPr lang="en-GB" sz="1900" dirty="0" smtClean="0">
                <a:solidFill>
                  <a:srgbClr val="7030A0"/>
                </a:solidFill>
              </a:rPr>
              <a:t>to programme specification of the National Health Service Digital Diabetes Prevention Programme behaviour change technique content and underpinning theory: Document analysis. </a:t>
            </a:r>
            <a:r>
              <a:rPr lang="en-GB" sz="1900" dirty="0">
                <a:solidFill>
                  <a:srgbClr val="7030A0"/>
                </a:solidFill>
              </a:rPr>
              <a:t>J Med Int Res. </a:t>
            </a:r>
            <a:r>
              <a:rPr lang="en-GB" sz="1900" dirty="0" smtClean="0">
                <a:solidFill>
                  <a:srgbClr val="7030A0"/>
                </a:solidFill>
              </a:rPr>
              <a:t>2022;</a:t>
            </a:r>
            <a:r>
              <a:rPr lang="en-GB" sz="1900" i="1" dirty="0" smtClean="0">
                <a:solidFill>
                  <a:srgbClr val="7030A0"/>
                </a:solidFill>
              </a:rPr>
              <a:t>24</a:t>
            </a:r>
            <a:r>
              <a:rPr lang="en-GB" sz="1900" dirty="0" smtClean="0">
                <a:solidFill>
                  <a:srgbClr val="7030A0"/>
                </a:solidFill>
              </a:rPr>
              <a:t>(4):e34253.</a:t>
            </a:r>
          </a:p>
          <a:p>
            <a:pPr marL="0" indent="0">
              <a:buNone/>
            </a:pPr>
            <a:r>
              <a:rPr lang="en-GB" sz="1900" dirty="0"/>
              <a:t>Miles LM, Hawkes RE, French DP. Description of the nationally implemented National Health Service Digital Diabetes Prevention Programme intervention and rationale for its development: Mixed methods study. </a:t>
            </a:r>
            <a:r>
              <a:rPr lang="en-GB" sz="1900" dirty="0" smtClean="0"/>
              <a:t>BMC Health Services Res.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rgbClr val="7030A0"/>
                </a:solidFill>
              </a:rPr>
              <a:t>Hawkes </a:t>
            </a:r>
            <a:r>
              <a:rPr lang="en-GB" sz="1900" dirty="0">
                <a:solidFill>
                  <a:srgbClr val="7030A0"/>
                </a:solidFill>
              </a:rPr>
              <a:t>RE, Miles LM, French DP. What behaviour change technique content is offered to service users of the nationally implemented English NHS </a:t>
            </a:r>
            <a:r>
              <a:rPr lang="en-GB" sz="1900" dirty="0" smtClean="0">
                <a:solidFill>
                  <a:srgbClr val="7030A0"/>
                </a:solidFill>
              </a:rPr>
              <a:t>Diabetes </a:t>
            </a:r>
            <a:r>
              <a:rPr lang="en-GB" sz="1900" dirty="0">
                <a:solidFill>
                  <a:srgbClr val="7030A0"/>
                </a:solidFill>
              </a:rPr>
              <a:t>Prevention Programme: Analysis of multiple sources of intervention content</a:t>
            </a:r>
            <a:r>
              <a:rPr lang="en-GB" sz="1900" dirty="0" smtClean="0">
                <a:solidFill>
                  <a:srgbClr val="7030A0"/>
                </a:solidFill>
              </a:rPr>
              <a:t>. Preventive Medicine Reports. 2023;</a:t>
            </a:r>
            <a:r>
              <a:rPr lang="en-GB" sz="1900" i="1" dirty="0" smtClean="0">
                <a:solidFill>
                  <a:srgbClr val="7030A0"/>
                </a:solidFill>
              </a:rPr>
              <a:t>32</a:t>
            </a:r>
            <a:r>
              <a:rPr lang="en-GB" sz="1900" dirty="0" smtClean="0">
                <a:solidFill>
                  <a:srgbClr val="7030A0"/>
                </a:solidFill>
              </a:rPr>
              <a:t>:102112.</a:t>
            </a:r>
            <a:endParaRPr lang="en-GB" sz="19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1900" dirty="0" smtClean="0"/>
              <a:t>Miles LM, Hawkes RE, French DP. How is the behaviour change content of a nationally implemented Digital Diabetes Prevention Programme understood and used by participants? A qualitative study of fidelity of receipt and enactment. J Med Int Res. 2023;</a:t>
            </a:r>
            <a:r>
              <a:rPr lang="en-GB" sz="1900" i="1" dirty="0" smtClean="0"/>
              <a:t>25</a:t>
            </a:r>
            <a:r>
              <a:rPr lang="en-GB" sz="1900" dirty="0" smtClean="0"/>
              <a:t>:e41214.</a:t>
            </a:r>
            <a:endParaRPr lang="en-GB" sz="1900" i="1" dirty="0" smtClean="0"/>
          </a:p>
          <a:p>
            <a:pPr marL="0" indent="0">
              <a:buNone/>
            </a:pPr>
            <a:r>
              <a:rPr lang="en-GB" sz="1900" dirty="0">
                <a:solidFill>
                  <a:srgbClr val="7030A0"/>
                </a:solidFill>
              </a:rPr>
              <a:t>Hawkes RE, Miles LM</a:t>
            </a:r>
            <a:r>
              <a:rPr lang="en-GB" sz="1900" dirty="0" smtClean="0">
                <a:solidFill>
                  <a:srgbClr val="7030A0"/>
                </a:solidFill>
              </a:rPr>
              <a:t>, Ainsworth B, Ross JA, Meacock R, </a:t>
            </a:r>
            <a:r>
              <a:rPr lang="en-GB" sz="1900" dirty="0">
                <a:solidFill>
                  <a:srgbClr val="7030A0"/>
                </a:solidFill>
              </a:rPr>
              <a:t>French </a:t>
            </a:r>
            <a:r>
              <a:rPr lang="en-GB" sz="1900" dirty="0" smtClean="0">
                <a:solidFill>
                  <a:srgbClr val="7030A0"/>
                </a:solidFill>
              </a:rPr>
              <a:t>DP. Engagement with a nationally-implemented digital behaviour change intervention: Usage patterns over the 9 month duration of the National Health Service Digital Diabetes Prevention Programme. </a:t>
            </a:r>
            <a:r>
              <a:rPr lang="en-GB" sz="1900" i="1" dirty="0" smtClean="0">
                <a:solidFill>
                  <a:srgbClr val="7030A0"/>
                </a:solidFill>
              </a:rPr>
              <a:t>Under review.</a:t>
            </a:r>
          </a:p>
          <a:p>
            <a:pPr marL="0" indent="0">
              <a:buNone/>
            </a:pPr>
            <a:r>
              <a:rPr lang="en-GB" sz="1900" dirty="0" smtClean="0"/>
              <a:t>Cheung WC, Miles LM, Hawkes RE, French DP. Experiences of online group support for engaging and supporting participants on the National Health Service Digital Diabetes Prevention Programme: A qualitative interview study. </a:t>
            </a:r>
            <a:r>
              <a:rPr lang="en-GB" sz="1900" i="1" dirty="0" smtClean="0"/>
              <a:t>Under review.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rgbClr val="7030A0"/>
                </a:solidFill>
              </a:rPr>
              <a:t>Evans TE, Hawkes RE. Working with stakeholders to translate health psychology research into practice: Reflections from evaluations of two national behaviour change programmes. </a:t>
            </a:r>
            <a:r>
              <a:rPr lang="en-GB" sz="1900" i="1" dirty="0" smtClean="0">
                <a:solidFill>
                  <a:srgbClr val="7030A0"/>
                </a:solidFill>
              </a:rPr>
              <a:t>Under review.</a:t>
            </a:r>
            <a:endParaRPr lang="en-GB" sz="1900" dirty="0" smtClean="0">
              <a:solidFill>
                <a:srgbClr val="7030A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115764" y="-51866"/>
            <a:ext cx="88628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 smtClean="0">
                <a:solidFill>
                  <a:srgbClr val="7030A0"/>
                </a:solidFill>
              </a:rPr>
              <a:t>Outputs from the evaluation of the NHS DDPP</a:t>
            </a:r>
            <a:endParaRPr lang="en-GB" b="1" dirty="0">
              <a:solidFill>
                <a:srgbClr val="7030A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106112"/>
            <a:ext cx="12192000" cy="1662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44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40112" y="1538038"/>
            <a:ext cx="11317728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Acknowledgements</a:t>
            </a:r>
            <a:endParaRPr lang="en-GB" sz="2800" dirty="0"/>
          </a:p>
          <a:p>
            <a:r>
              <a:rPr lang="en-GB" sz="2400" dirty="0"/>
              <a:t>This research </a:t>
            </a:r>
            <a:r>
              <a:rPr lang="en-GB" sz="2400" dirty="0" smtClean="0"/>
              <a:t>is </a:t>
            </a:r>
            <a:r>
              <a:rPr lang="en-GB" sz="2400" dirty="0"/>
              <a:t>funded by the </a:t>
            </a:r>
            <a:r>
              <a:rPr lang="en-GB" sz="2400" dirty="0" smtClean="0"/>
              <a:t>National Institute for Health and Care Research (</a:t>
            </a:r>
            <a:r>
              <a:rPr lang="en-GB" sz="2400" b="1" dirty="0" smtClean="0"/>
              <a:t>Health and Social Care </a:t>
            </a:r>
            <a:r>
              <a:rPr lang="en-GB" sz="2400" b="1" dirty="0"/>
              <a:t>Delivery </a:t>
            </a:r>
            <a:r>
              <a:rPr lang="en-GB" sz="2400" b="1" dirty="0" smtClean="0"/>
              <a:t>Research (HSDR) Programme, 16/48/07</a:t>
            </a:r>
            <a:r>
              <a:rPr lang="en-GB" sz="2400" b="1" dirty="0"/>
              <a:t> </a:t>
            </a:r>
            <a:r>
              <a:rPr lang="en-GB" sz="2400" b="1" dirty="0" smtClean="0"/>
              <a:t>– Evaluating </a:t>
            </a:r>
            <a:r>
              <a:rPr lang="en-GB" sz="2400" b="1" dirty="0"/>
              <a:t>the NHS Diabetes Prevention Programme (NHS DPP): the DIPLOMA research programme (Diabetes Prevention – Long Term Multimethod Assessment</a:t>
            </a:r>
            <a:r>
              <a:rPr lang="en-GB" sz="2400" b="1" dirty="0" smtClean="0"/>
              <a:t>)</a:t>
            </a:r>
            <a:r>
              <a:rPr lang="en-GB" sz="2400" dirty="0" smtClean="0"/>
              <a:t>)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The </a:t>
            </a:r>
            <a:r>
              <a:rPr lang="en-GB" sz="2400" dirty="0" smtClean="0"/>
              <a:t>views and opinions are </a:t>
            </a:r>
            <a:r>
              <a:rPr lang="en-GB" sz="2400" dirty="0"/>
              <a:t>those of the authors </a:t>
            </a:r>
            <a:r>
              <a:rPr lang="en-GB" sz="2400" dirty="0" smtClean="0"/>
              <a:t>and do </a:t>
            </a:r>
            <a:r>
              <a:rPr lang="en-GB" sz="2400" dirty="0"/>
              <a:t>not necessarily </a:t>
            </a:r>
            <a:r>
              <a:rPr lang="en-GB" sz="2400" dirty="0" smtClean="0"/>
              <a:t>reflect those of the National Institute for Health and Care Research </a:t>
            </a:r>
            <a:r>
              <a:rPr lang="en-GB" sz="2400" dirty="0"/>
              <a:t>or the Department of Health and Social Care.</a:t>
            </a:r>
          </a:p>
          <a:p>
            <a:endParaRPr lang="en-GB" sz="900" dirty="0">
              <a:solidFill>
                <a:schemeClr val="bg1"/>
              </a:solidFill>
            </a:endParaRPr>
          </a:p>
          <a:p>
            <a:r>
              <a:rPr lang="en-GB" sz="2000" b="1" dirty="0"/>
              <a:t>For more information about DIPLOMA:</a:t>
            </a:r>
          </a:p>
          <a:p>
            <a:r>
              <a:rPr lang="en-GB" dirty="0" smtClean="0">
                <a:hlinkClick r:id="rId3"/>
              </a:rPr>
              <a:t>www.clahrc-gm.nihr.ac.uk/projects/diploma-evaluation-national-nhs-diabetes-prevention-programme</a:t>
            </a:r>
            <a:endParaRPr lang="en-GB" dirty="0" smtClean="0"/>
          </a:p>
          <a:p>
            <a:endParaRPr lang="en-GB" dirty="0"/>
          </a:p>
          <a:p>
            <a:endParaRPr lang="en-GB" sz="800" b="1" dirty="0" smtClean="0"/>
          </a:p>
          <a:p>
            <a:r>
              <a:rPr lang="en-GB" sz="2400" b="1" dirty="0"/>
              <a:t>	</a:t>
            </a:r>
            <a:r>
              <a:rPr lang="en-GB" sz="2400" b="1" dirty="0" smtClean="0"/>
              <a:t>Rhiannon.Hawkes@manchester.ac.uk</a:t>
            </a:r>
            <a:endParaRPr lang="en-GB" sz="2400" b="1" dirty="0"/>
          </a:p>
          <a:p>
            <a:r>
              <a:rPr lang="en-GB" sz="2400" b="1" dirty="0" smtClean="0"/>
              <a:t>	@</a:t>
            </a:r>
            <a:r>
              <a:rPr lang="en-GB" sz="2400" b="1" dirty="0" err="1" smtClean="0"/>
              <a:t>RhiannonHawkes</a:t>
            </a:r>
            <a:endParaRPr lang="en-GB" sz="2400" b="1" dirty="0"/>
          </a:p>
          <a:p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2267342" y="21460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4896" y="273560"/>
            <a:ext cx="2601673" cy="1006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06" y="202368"/>
            <a:ext cx="6022959" cy="1077792"/>
          </a:xfrm>
          <a:prstGeom prst="rect">
            <a:avLst/>
          </a:prstGeom>
        </p:spPr>
      </p:pic>
      <p:pic>
        <p:nvPicPr>
          <p:cNvPr id="1028" name="Picture 4" descr="Free illustrations of Mail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946" y="5950192"/>
            <a:ext cx="456806" cy="456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F31C27F9-88E4-DF3A-03EE-35E6E6E49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762" y="273560"/>
            <a:ext cx="2700337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 descr="Twitter logo history | Creative Freedo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383" y="6406998"/>
            <a:ext cx="493933" cy="40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18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735" y="141408"/>
            <a:ext cx="8556907" cy="1325563"/>
          </a:xfrm>
        </p:spPr>
        <p:txBody>
          <a:bodyPr>
            <a:normAutofit/>
          </a:bodyPr>
          <a:lstStyle/>
          <a:p>
            <a:pPr algn="ctr"/>
            <a:r>
              <a:rPr lang="en-GB" sz="3800" b="1" dirty="0" smtClean="0">
                <a:solidFill>
                  <a:srgbClr val="7030A0"/>
                </a:solidFill>
              </a:rPr>
              <a:t>A National Digital Diabetes </a:t>
            </a:r>
            <a:r>
              <a:rPr lang="en-GB" sz="3800" b="1" dirty="0">
                <a:solidFill>
                  <a:srgbClr val="7030A0"/>
                </a:solidFill>
              </a:rPr>
              <a:t>P</a:t>
            </a:r>
            <a:r>
              <a:rPr lang="en-GB" sz="3800" b="1" dirty="0" smtClean="0">
                <a:solidFill>
                  <a:srgbClr val="7030A0"/>
                </a:solidFill>
              </a:rPr>
              <a:t>revention </a:t>
            </a:r>
            <a:r>
              <a:rPr lang="en-GB" sz="3800" b="1" dirty="0">
                <a:solidFill>
                  <a:srgbClr val="7030A0"/>
                </a:solidFill>
              </a:rPr>
              <a:t>P</a:t>
            </a:r>
            <a:r>
              <a:rPr lang="en-GB" sz="3800" b="1" dirty="0" smtClean="0">
                <a:solidFill>
                  <a:srgbClr val="7030A0"/>
                </a:solidFill>
              </a:rPr>
              <a:t>rogramme</a:t>
            </a:r>
            <a:endParaRPr lang="en-GB" sz="3800" b="1" dirty="0">
              <a:solidFill>
                <a:srgbClr val="7030A0"/>
              </a:solidFill>
            </a:endParaRPr>
          </a:p>
        </p:txBody>
      </p:sp>
      <p:pic>
        <p:nvPicPr>
          <p:cNvPr id="7" name="Picture 4" descr="iphone, smartphone, mobile, apple, table, plant, technology, fruit, glass, home, touch, bowl, food, produce, drink, apple inc, cell phone, device, juice, cellphone, fruits, apples, orange juice, limes, liqueur, oranges, mimosa, citrus, mockup, flowering plant, land pla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458" y="4679437"/>
            <a:ext cx="1686746" cy="112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www.clahrc-gm.nihr.ac.uk/media/wpweb/NHS-DP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862" y="1905835"/>
            <a:ext cx="1702259" cy="79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0" y="1329179"/>
            <a:ext cx="12192000" cy="1662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224" y="111129"/>
            <a:ext cx="2326153" cy="9000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3682338"/>
            <a:ext cx="12192000" cy="166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923992" y="2787632"/>
            <a:ext cx="0" cy="9102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429213" y="3698962"/>
            <a:ext cx="0" cy="9102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9823343" y="2787632"/>
            <a:ext cx="0" cy="9102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88850" y="3803506"/>
            <a:ext cx="287028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2016:</a:t>
            </a:r>
          </a:p>
          <a:p>
            <a:pPr algn="ctr"/>
            <a:r>
              <a:rPr lang="en-GB" sz="2000" dirty="0" smtClean="0"/>
              <a:t>Nationally implemented behaviour change programme</a:t>
            </a:r>
          </a:p>
          <a:p>
            <a:pPr algn="ctr"/>
            <a:endParaRPr lang="en-GB" sz="900" dirty="0" smtClean="0"/>
          </a:p>
          <a:p>
            <a:pPr algn="ctr"/>
            <a:r>
              <a:rPr lang="en-GB" sz="2000" dirty="0" smtClean="0"/>
              <a:t>F2F group sessions</a:t>
            </a:r>
          </a:p>
          <a:p>
            <a:pPr algn="ctr"/>
            <a:endParaRPr lang="en-GB" sz="900" dirty="0" smtClean="0"/>
          </a:p>
          <a:p>
            <a:pPr algn="ctr"/>
            <a:r>
              <a:rPr lang="en-GB" sz="2000" dirty="0" smtClean="0"/>
              <a:t>NHS England programme specification</a:t>
            </a:r>
            <a:endParaRPr lang="en-GB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063456" y="1808079"/>
            <a:ext cx="2731513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2019:</a:t>
            </a:r>
          </a:p>
          <a:p>
            <a:pPr algn="ctr"/>
            <a:r>
              <a:rPr lang="en-GB" sz="2000" b="1" dirty="0" smtClean="0">
                <a:solidFill>
                  <a:srgbClr val="7030A0"/>
                </a:solidFill>
              </a:rPr>
              <a:t>Digital pathway </a:t>
            </a:r>
            <a:r>
              <a:rPr lang="en-GB" sz="2000" dirty="0" smtClean="0"/>
              <a:t>introduced</a:t>
            </a:r>
          </a:p>
          <a:p>
            <a:pPr algn="ctr"/>
            <a:endParaRPr lang="en-GB" sz="900" dirty="0" smtClean="0"/>
          </a:p>
          <a:p>
            <a:pPr algn="ctr"/>
            <a:r>
              <a:rPr lang="en-GB" sz="2000" dirty="0" smtClean="0"/>
              <a:t>Delivered by 4 digital provider organisations</a:t>
            </a:r>
            <a:endParaRPr lang="en-GB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8446110" y="3802379"/>
            <a:ext cx="27315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2020:</a:t>
            </a:r>
          </a:p>
          <a:p>
            <a:pPr algn="ctr"/>
            <a:r>
              <a:rPr lang="en-GB" sz="2000" dirty="0" smtClean="0"/>
              <a:t>Those referred offered choice between F2F and digital programme</a:t>
            </a:r>
            <a:endParaRPr lang="en-GB" sz="2000" dirty="0"/>
          </a:p>
        </p:txBody>
      </p:sp>
      <p:pic>
        <p:nvPicPr>
          <p:cNvPr id="1026" name="Picture 2" descr="Free vector electronic and paper books comparis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813" y="1397574"/>
            <a:ext cx="2417058" cy="1624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04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480095" y="-9634"/>
            <a:ext cx="85569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800" b="1" dirty="0" smtClean="0">
                <a:solidFill>
                  <a:srgbClr val="7030A0"/>
                </a:solidFill>
              </a:rPr>
              <a:t>Digital Programme Delivery</a:t>
            </a:r>
            <a:endParaRPr lang="en-GB" sz="3800" b="1" dirty="0">
              <a:solidFill>
                <a:srgbClr val="7030A0"/>
              </a:solidFill>
            </a:endParaRPr>
          </a:p>
        </p:txBody>
      </p:sp>
      <p:pic>
        <p:nvPicPr>
          <p:cNvPr id="8" name="Picture 4" descr="https://www.clahrc-gm.nihr.ac.uk/media/wpweb/NHS-DP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547" y="1248791"/>
            <a:ext cx="2722295" cy="127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Eatwell plate advice doesn’t reduce cardiovascular disease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622" y="3990107"/>
            <a:ext cx="2580292" cy="18234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32382" y="3174728"/>
            <a:ext cx="3383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App</a:t>
            </a:r>
            <a:endParaRPr lang="en-GB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53965" y="3283638"/>
            <a:ext cx="3254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Educational content</a:t>
            </a:r>
            <a:endParaRPr lang="en-GB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944081" y="3174728"/>
            <a:ext cx="2882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Health coaching</a:t>
            </a:r>
            <a:endParaRPr lang="en-GB" sz="2800" b="1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331270" y="2521819"/>
            <a:ext cx="1" cy="7308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21476" y="2781985"/>
            <a:ext cx="861739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639764" y="2781985"/>
            <a:ext cx="0" cy="4706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238867" y="2781984"/>
            <a:ext cx="0" cy="4706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171" y="5459579"/>
            <a:ext cx="2363606" cy="537183"/>
          </a:xfrm>
          <a:prstGeom prst="rect">
            <a:avLst/>
          </a:prstGeom>
        </p:spPr>
      </p:pic>
      <p:pic>
        <p:nvPicPr>
          <p:cNvPr id="23" name="Picture 2" descr="Organic flat customer support illustrati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195" y="3838159"/>
            <a:ext cx="2643667" cy="176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Flat smartphone and smart watch for monitoring heart rat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65" y="3766945"/>
            <a:ext cx="2496099" cy="166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224" y="111129"/>
            <a:ext cx="2326153" cy="900000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0" y="1027483"/>
            <a:ext cx="12192000" cy="1662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48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767799" y="81822"/>
            <a:ext cx="5825032" cy="1046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800" b="1" dirty="0" smtClean="0">
                <a:solidFill>
                  <a:srgbClr val="7030A0"/>
                </a:solidFill>
              </a:rPr>
              <a:t>Service Delivery and Fidelity</a:t>
            </a:r>
            <a:endParaRPr lang="en-GB" sz="38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4712" y="1345450"/>
            <a:ext cx="55761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In their digital programmes, providers </a:t>
            </a:r>
            <a:r>
              <a:rPr lang="en-GB" sz="2800" b="1" dirty="0" smtClean="0">
                <a:solidFill>
                  <a:srgbClr val="7030A0"/>
                </a:solidFill>
              </a:rPr>
              <a:t>offered 80% of </a:t>
            </a:r>
            <a:r>
              <a:rPr lang="en-GB" sz="2800" b="1" dirty="0" smtClean="0">
                <a:solidFill>
                  <a:srgbClr val="7030A0"/>
                </a:solidFill>
              </a:rPr>
              <a:t>key intervention content</a:t>
            </a:r>
            <a:r>
              <a:rPr lang="en-GB" sz="2800" b="1" dirty="0" smtClean="0">
                <a:solidFill>
                  <a:srgbClr val="7030A0"/>
                </a:solidFill>
              </a:rPr>
              <a:t> </a:t>
            </a:r>
            <a:r>
              <a:rPr lang="en-GB" sz="2800" dirty="0" smtClean="0"/>
              <a:t>in the NHS programme specification.</a:t>
            </a:r>
          </a:p>
          <a:p>
            <a:endParaRPr lang="en-GB" sz="1400" dirty="0" smtClean="0"/>
          </a:p>
          <a:p>
            <a:r>
              <a:rPr lang="en-GB" sz="2800" dirty="0" smtClean="0"/>
              <a:t>43% via app delivery</a:t>
            </a:r>
            <a:br>
              <a:rPr lang="en-GB" sz="2800" dirty="0" smtClean="0"/>
            </a:br>
            <a:r>
              <a:rPr lang="en-GB" sz="2800" dirty="0" smtClean="0"/>
              <a:t>74% via educational materials</a:t>
            </a:r>
            <a:br>
              <a:rPr lang="en-GB" sz="2800" dirty="0" smtClean="0"/>
            </a:br>
            <a:r>
              <a:rPr lang="en-GB" sz="2800" dirty="0" smtClean="0"/>
              <a:t>62% via health coaching</a:t>
            </a:r>
          </a:p>
          <a:p>
            <a:endParaRPr lang="en-GB" sz="1400" dirty="0"/>
          </a:p>
          <a:p>
            <a:r>
              <a:rPr lang="en-GB" sz="2800" dirty="0" smtClean="0"/>
              <a:t>But to what extent do users </a:t>
            </a:r>
            <a:r>
              <a:rPr lang="en-GB" sz="2800" b="1" dirty="0" smtClean="0">
                <a:solidFill>
                  <a:srgbClr val="7030A0"/>
                </a:solidFill>
              </a:rPr>
              <a:t>engage</a:t>
            </a:r>
            <a:r>
              <a:rPr lang="en-GB" sz="2800" dirty="0" smtClean="0"/>
              <a:t> with </a:t>
            </a:r>
            <a:r>
              <a:rPr lang="en-GB" sz="2800" dirty="0" smtClean="0"/>
              <a:t>this content?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367200"/>
            <a:ext cx="121648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>
                    <a:lumMod val="65000"/>
                  </a:schemeClr>
                </a:solidFill>
              </a:rPr>
              <a:t>Hawkes et al., 2023. </a:t>
            </a:r>
            <a:r>
              <a:rPr lang="en-GB" sz="1100" dirty="0">
                <a:solidFill>
                  <a:schemeClr val="bg1">
                    <a:lumMod val="65000"/>
                  </a:schemeClr>
                </a:solidFill>
              </a:rPr>
              <a:t>What behaviour change technique content is offered to service users of the nationally implemented English NHS Digital Diabetes Prevention Programme: Analysis of multiple sources of intervention </a:t>
            </a:r>
            <a:r>
              <a:rPr lang="en-GB" sz="1100" dirty="0" smtClean="0">
                <a:solidFill>
                  <a:schemeClr val="bg1">
                    <a:lumMod val="65000"/>
                  </a:schemeClr>
                </a:solidFill>
              </a:rPr>
              <a:t>content. </a:t>
            </a:r>
            <a:r>
              <a:rPr lang="en-GB" sz="1100" i="1" dirty="0" smtClean="0">
                <a:solidFill>
                  <a:schemeClr val="bg1">
                    <a:lumMod val="65000"/>
                  </a:schemeClr>
                </a:solidFill>
              </a:rPr>
              <a:t>Preventive Medicine Reports, </a:t>
            </a:r>
            <a:r>
              <a:rPr lang="en-GB" sz="1100" dirty="0" smtClean="0">
                <a:solidFill>
                  <a:schemeClr val="bg1">
                    <a:lumMod val="65000"/>
                  </a:schemeClr>
                </a:solidFill>
              </a:rPr>
              <a:t>32;102112.</a:t>
            </a:r>
            <a:endParaRPr lang="en-GB" sz="11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GB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450" y="2124305"/>
            <a:ext cx="5896322" cy="2633152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1027483"/>
            <a:ext cx="12192000" cy="1662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224" y="111129"/>
            <a:ext cx="2326153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36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5855" y="-79933"/>
            <a:ext cx="8556907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rgbClr val="7030A0"/>
                </a:solidFill>
              </a:rPr>
              <a:t>Research Aims and Objectives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13" y="1372701"/>
            <a:ext cx="11826774" cy="5374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To understand </a:t>
            </a:r>
            <a:r>
              <a:rPr lang="en-GB" dirty="0"/>
              <a:t>engagement with the </a:t>
            </a:r>
            <a:r>
              <a:rPr lang="en-GB" dirty="0" smtClean="0"/>
              <a:t>NHS DDPP </a:t>
            </a:r>
            <a:r>
              <a:rPr lang="en-GB" dirty="0"/>
              <a:t>for a cohort of service users enrolled with 3</a:t>
            </a:r>
            <a:r>
              <a:rPr lang="en-GB" dirty="0" smtClean="0"/>
              <a:t> NHS DDPP </a:t>
            </a:r>
            <a:r>
              <a:rPr lang="en-GB" dirty="0"/>
              <a:t>providers over the nine-month programme </a:t>
            </a:r>
            <a:r>
              <a:rPr lang="en-GB" dirty="0" smtClean="0"/>
              <a:t>duration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Describe </a:t>
            </a:r>
            <a:r>
              <a:rPr lang="en-GB" b="1" dirty="0" smtClean="0">
                <a:solidFill>
                  <a:srgbClr val="7030A0"/>
                </a:solidFill>
              </a:rPr>
              <a:t>duration of engagement </a:t>
            </a:r>
            <a:r>
              <a:rPr lang="en-GB" dirty="0" smtClean="0"/>
              <a:t>on the app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Describe overall </a:t>
            </a:r>
            <a:r>
              <a:rPr lang="en-GB" b="1" dirty="0" smtClean="0">
                <a:solidFill>
                  <a:srgbClr val="7030A0"/>
                </a:solidFill>
              </a:rPr>
              <a:t>frequency of use of programme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Describe </a:t>
            </a:r>
            <a:r>
              <a:rPr lang="en-GB" b="1" dirty="0">
                <a:solidFill>
                  <a:srgbClr val="7030A0"/>
                </a:solidFill>
              </a:rPr>
              <a:t>patterns across time in engagement with </a:t>
            </a:r>
            <a:r>
              <a:rPr lang="en-GB" b="1" dirty="0" smtClean="0">
                <a:solidFill>
                  <a:srgbClr val="7030A0"/>
                </a:solidFill>
              </a:rPr>
              <a:t>programme features </a:t>
            </a:r>
            <a:r>
              <a:rPr lang="en-GB" dirty="0" smtClean="0"/>
              <a:t>over </a:t>
            </a:r>
            <a:r>
              <a:rPr lang="en-GB" dirty="0"/>
              <a:t>the nine-month programme </a:t>
            </a:r>
            <a:r>
              <a:rPr lang="en-GB" dirty="0" smtClean="0"/>
              <a:t>duration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Compare any </a:t>
            </a:r>
            <a:r>
              <a:rPr lang="en-GB" b="1" dirty="0" smtClean="0">
                <a:solidFill>
                  <a:srgbClr val="7030A0"/>
                </a:solidFill>
              </a:rPr>
              <a:t>differences in engagement with programme features between NHS DDPP providers over time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24" y="111129"/>
            <a:ext cx="2326153" cy="900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1183603"/>
            <a:ext cx="12192000" cy="1662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8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2377" y="0"/>
            <a:ext cx="8556907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M</a:t>
            </a:r>
            <a:r>
              <a:rPr lang="en-GB" b="1" dirty="0" smtClean="0">
                <a:solidFill>
                  <a:srgbClr val="7030A0"/>
                </a:solidFill>
              </a:rPr>
              <a:t>ethods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3"/>
            <a:ext cx="12192000" cy="5751893"/>
          </a:xfrm>
        </p:spPr>
        <p:txBody>
          <a:bodyPr>
            <a:normAutofit fontScale="92500" lnSpcReduction="20000"/>
          </a:bodyPr>
          <a:lstStyle/>
          <a:p>
            <a:r>
              <a:rPr lang="en-GB" sz="3200" dirty="0" smtClean="0"/>
              <a:t>Obtained routinely collected usage data from 1,826 users enrolled on the DDPP between December 2020-June 2021 for 3 providers</a:t>
            </a:r>
          </a:p>
          <a:p>
            <a:endParaRPr lang="en-GB" sz="3200" dirty="0"/>
          </a:p>
          <a:p>
            <a:endParaRPr lang="en-GB" sz="3200" dirty="0" smtClean="0"/>
          </a:p>
          <a:p>
            <a:endParaRPr lang="en-GB" sz="3200" dirty="0"/>
          </a:p>
          <a:p>
            <a:endParaRPr lang="en-GB" sz="3200" dirty="0" smtClean="0"/>
          </a:p>
          <a:p>
            <a:endParaRPr lang="en-GB" sz="3200" dirty="0"/>
          </a:p>
          <a:p>
            <a:r>
              <a:rPr lang="en-GB" sz="3200" dirty="0" smtClean="0">
                <a:sym typeface="Wingdings" panose="05000000000000000000" pitchFamily="2" charset="2"/>
              </a:rPr>
              <a:t>Engagement </a:t>
            </a:r>
            <a:r>
              <a:rPr lang="en-GB" sz="3200" dirty="0">
                <a:sym typeface="Wingdings" panose="05000000000000000000" pitchFamily="2" charset="2"/>
              </a:rPr>
              <a:t>with key intervention features of the </a:t>
            </a:r>
            <a:r>
              <a:rPr lang="en-GB" sz="3200" dirty="0" smtClean="0">
                <a:sym typeface="Wingdings" panose="05000000000000000000" pitchFamily="2" charset="2"/>
              </a:rPr>
              <a:t>DDPP:</a:t>
            </a:r>
            <a:endParaRPr lang="en-GB" sz="3200" dirty="0">
              <a:sym typeface="Wingdings" panose="05000000000000000000" pitchFamily="2" charset="2"/>
            </a:endParaRPr>
          </a:p>
          <a:p>
            <a:pPr lvl="1"/>
            <a:r>
              <a:rPr lang="en-GB" sz="2800" dirty="0">
                <a:sym typeface="Wingdings" panose="05000000000000000000" pitchFamily="2" charset="2"/>
              </a:rPr>
              <a:t>Self-monitoring</a:t>
            </a:r>
          </a:p>
          <a:p>
            <a:pPr lvl="1"/>
            <a:r>
              <a:rPr lang="en-GB" sz="2800" dirty="0">
                <a:sym typeface="Wingdings" panose="05000000000000000000" pitchFamily="2" charset="2"/>
              </a:rPr>
              <a:t>Goal setting</a:t>
            </a:r>
          </a:p>
          <a:p>
            <a:pPr lvl="1"/>
            <a:r>
              <a:rPr lang="en-GB" sz="2800" dirty="0" smtClean="0">
                <a:sym typeface="Wingdings" panose="05000000000000000000" pitchFamily="2" charset="2"/>
              </a:rPr>
              <a:t>Receiving information (via </a:t>
            </a:r>
            <a:r>
              <a:rPr lang="en-GB" sz="2800" dirty="0">
                <a:sym typeface="Wingdings" panose="05000000000000000000" pitchFamily="2" charset="2"/>
              </a:rPr>
              <a:t>educational articles)</a:t>
            </a:r>
          </a:p>
          <a:p>
            <a:pPr lvl="1"/>
            <a:r>
              <a:rPr lang="en-GB" sz="2800" dirty="0">
                <a:sym typeface="Wingdings" panose="05000000000000000000" pitchFamily="2" charset="2"/>
              </a:rPr>
              <a:t>Social support (via health coach and group forum)</a:t>
            </a:r>
          </a:p>
          <a:p>
            <a:r>
              <a:rPr lang="en-GB" sz="3200" dirty="0">
                <a:sym typeface="Wingdings" panose="05000000000000000000" pitchFamily="2" charset="2"/>
              </a:rPr>
              <a:t>And time spent on app</a:t>
            </a:r>
          </a:p>
          <a:p>
            <a:endParaRPr lang="en-GB" sz="32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24" y="111129"/>
            <a:ext cx="2326153" cy="900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1183603"/>
            <a:ext cx="12192000" cy="1662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979019"/>
              </p:ext>
            </p:extLst>
          </p:nvPr>
        </p:nvGraphicFramePr>
        <p:xfrm>
          <a:off x="1090864" y="2076029"/>
          <a:ext cx="9744041" cy="20628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0564">
                  <a:extLst>
                    <a:ext uri="{9D8B030D-6E8A-4147-A177-3AD203B41FA5}">
                      <a16:colId xmlns:a16="http://schemas.microsoft.com/office/drawing/2014/main" val="2853437288"/>
                    </a:ext>
                  </a:extLst>
                </a:gridCol>
                <a:gridCol w="2396856">
                  <a:extLst>
                    <a:ext uri="{9D8B030D-6E8A-4147-A177-3AD203B41FA5}">
                      <a16:colId xmlns:a16="http://schemas.microsoft.com/office/drawing/2014/main" val="4270255481"/>
                    </a:ext>
                  </a:extLst>
                </a:gridCol>
                <a:gridCol w="2249765">
                  <a:extLst>
                    <a:ext uri="{9D8B030D-6E8A-4147-A177-3AD203B41FA5}">
                      <a16:colId xmlns:a16="http://schemas.microsoft.com/office/drawing/2014/main" val="201698102"/>
                    </a:ext>
                  </a:extLst>
                </a:gridCol>
                <a:gridCol w="2396856">
                  <a:extLst>
                    <a:ext uri="{9D8B030D-6E8A-4147-A177-3AD203B41FA5}">
                      <a16:colId xmlns:a16="http://schemas.microsoft.com/office/drawing/2014/main" val="2445807710"/>
                    </a:ext>
                  </a:extLst>
                </a:gridCol>
              </a:tblGrid>
              <a:tr h="382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Provider A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Provider C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Provider D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9006002"/>
                  </a:ext>
                </a:extLst>
              </a:tr>
              <a:tr h="1297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Cohort of service users (date range)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New registrants starting </a:t>
                      </a:r>
                      <a:r>
                        <a:rPr lang="en-GB" sz="1800" dirty="0" smtClean="0">
                          <a:effectLst/>
                        </a:rPr>
                        <a:t>NHS</a:t>
                      </a:r>
                      <a:r>
                        <a:rPr lang="en-GB" sz="1800" baseline="0" dirty="0" smtClean="0">
                          <a:effectLst/>
                        </a:rPr>
                        <a:t> </a:t>
                      </a:r>
                      <a:r>
                        <a:rPr lang="en-GB" sz="1800" dirty="0" smtClean="0">
                          <a:effectLst/>
                        </a:rPr>
                        <a:t>DDPP </a:t>
                      </a:r>
                      <a:r>
                        <a:rPr lang="en-GB" sz="1800" dirty="0">
                          <a:effectLst/>
                        </a:rPr>
                        <a:t>between 20/05/2021 and 19/06/2021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New registrants starting </a:t>
                      </a:r>
                      <a:r>
                        <a:rPr lang="en-GB" sz="1800" dirty="0" smtClean="0">
                          <a:effectLst/>
                        </a:rPr>
                        <a:t>NHS</a:t>
                      </a:r>
                      <a:r>
                        <a:rPr lang="en-GB" sz="1800" baseline="0" dirty="0" smtClean="0">
                          <a:effectLst/>
                        </a:rPr>
                        <a:t> </a:t>
                      </a:r>
                      <a:r>
                        <a:rPr lang="en-GB" sz="1800" dirty="0" smtClean="0">
                          <a:effectLst/>
                        </a:rPr>
                        <a:t>DDPP </a:t>
                      </a:r>
                      <a:r>
                        <a:rPr lang="en-GB" sz="1800" dirty="0">
                          <a:effectLst/>
                        </a:rPr>
                        <a:t>between 01/12/2020 and 28/02/2021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New registrants starting </a:t>
                      </a:r>
                      <a:r>
                        <a:rPr lang="en-GB" sz="1800" dirty="0" smtClean="0">
                          <a:effectLst/>
                        </a:rPr>
                        <a:t>NHS DDPP </a:t>
                      </a:r>
                      <a:r>
                        <a:rPr lang="en-GB" sz="1800" dirty="0">
                          <a:effectLst/>
                        </a:rPr>
                        <a:t>between 01/12/2020 and 28/02/2021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9304924"/>
                  </a:ext>
                </a:extLst>
              </a:tr>
              <a:tr h="382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No. of service users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940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603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7527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97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26" y="1436693"/>
            <a:ext cx="11503686" cy="5421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App usage decreased over time across the providers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200" b="1" dirty="0">
                <a:solidFill>
                  <a:srgbClr val="7030A0"/>
                </a:solidFill>
              </a:rPr>
              <a:t>Variation identified </a:t>
            </a:r>
            <a:r>
              <a:rPr lang="en-GB" sz="3200" dirty="0"/>
              <a:t>in engagement across provider programmes </a:t>
            </a:r>
            <a:r>
              <a:rPr lang="en-GB" sz="3200" dirty="0">
                <a:sym typeface="Wingdings" panose="05000000000000000000" pitchFamily="2" charset="2"/>
              </a:rPr>
              <a:t> </a:t>
            </a:r>
            <a:r>
              <a:rPr lang="en-GB" sz="3200" b="1" dirty="0">
                <a:solidFill>
                  <a:srgbClr val="7030A0"/>
                </a:solidFill>
                <a:sym typeface="Wingdings" panose="05000000000000000000" pitchFamily="2" charset="2"/>
              </a:rPr>
              <a:t>identify programme features that promoted </a:t>
            </a:r>
            <a:r>
              <a:rPr lang="en-GB" sz="32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engagement</a:t>
            </a:r>
            <a:endParaRPr lang="en-GB" sz="32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sz="36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24" y="111129"/>
            <a:ext cx="2326153" cy="900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1183603"/>
            <a:ext cx="12192000" cy="1662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22377" y="0"/>
            <a:ext cx="8556907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rgbClr val="7030A0"/>
                </a:solidFill>
              </a:rPr>
              <a:t>Results: Time spent on app</a:t>
            </a:r>
            <a:endParaRPr lang="en-GB" b="1" dirty="0">
              <a:solidFill>
                <a:srgbClr val="7030A0"/>
              </a:solidFill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760427049"/>
              </p:ext>
            </p:extLst>
          </p:nvPr>
        </p:nvGraphicFramePr>
        <p:xfrm>
          <a:off x="536836" y="2194732"/>
          <a:ext cx="10442448" cy="3317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3217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13" y="1372701"/>
            <a:ext cx="11826774" cy="5359963"/>
          </a:xfrm>
        </p:spPr>
        <p:txBody>
          <a:bodyPr>
            <a:normAutofit/>
          </a:bodyPr>
          <a:lstStyle/>
          <a:p>
            <a:r>
              <a:rPr lang="en-GB" sz="2600" dirty="0" smtClean="0"/>
              <a:t>Users primarily used the apps to self-monitor behaviours (e.g. PA, diet) and access educational content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Self-monitoring: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24" y="111129"/>
            <a:ext cx="2326153" cy="900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1183603"/>
            <a:ext cx="12192000" cy="1662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2422377" y="0"/>
            <a:ext cx="85569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 smtClean="0">
                <a:solidFill>
                  <a:srgbClr val="7030A0"/>
                </a:solidFill>
              </a:rPr>
              <a:t>Results: Self-monitoring</a:t>
            </a:r>
            <a:endParaRPr lang="en-GB" b="1" dirty="0">
              <a:solidFill>
                <a:srgbClr val="7030A0"/>
              </a:solidFill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158566995"/>
              </p:ext>
            </p:extLst>
          </p:nvPr>
        </p:nvGraphicFramePr>
        <p:xfrm>
          <a:off x="1950251" y="2804484"/>
          <a:ext cx="8816071" cy="3812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4297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13" y="1372701"/>
            <a:ext cx="11826774" cy="5359963"/>
          </a:xfrm>
        </p:spPr>
        <p:txBody>
          <a:bodyPr>
            <a:normAutofit/>
          </a:bodyPr>
          <a:lstStyle/>
          <a:p>
            <a:r>
              <a:rPr lang="en-GB" sz="2600" dirty="0" smtClean="0"/>
              <a:t>Users primarily used the apps to self-monitor behaviours (e.g. PA, diet) and access educational content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Educational content: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24" y="111129"/>
            <a:ext cx="2326153" cy="900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1183603"/>
            <a:ext cx="12192000" cy="1662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2422377" y="0"/>
            <a:ext cx="85569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 smtClean="0">
                <a:solidFill>
                  <a:srgbClr val="7030A0"/>
                </a:solidFill>
              </a:rPr>
              <a:t>Results: Educational content</a:t>
            </a:r>
            <a:endParaRPr lang="en-GB" b="1" dirty="0">
              <a:solidFill>
                <a:srgbClr val="7030A0"/>
              </a:solidFill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292739856"/>
              </p:ext>
            </p:extLst>
          </p:nvPr>
        </p:nvGraphicFramePr>
        <p:xfrm>
          <a:off x="1672019" y="2949677"/>
          <a:ext cx="9674408" cy="3782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6624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607d3ab-c61f-4ed7-a5bc-3b8082c2785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DB272BEE20D244A0E5C183A466A46C" ma:contentTypeVersion="15" ma:contentTypeDescription="Create a new document." ma:contentTypeScope="" ma:versionID="22bb30c548b3e9598b9e1b0d45c073fc">
  <xsd:schema xmlns:xsd="http://www.w3.org/2001/XMLSchema" xmlns:xs="http://www.w3.org/2001/XMLSchema" xmlns:p="http://schemas.microsoft.com/office/2006/metadata/properties" xmlns:ns3="1607d3ab-c61f-4ed7-a5bc-3b8082c27856" xmlns:ns4="fa5e378e-b709-4e55-a1fc-703fd4edd451" targetNamespace="http://schemas.microsoft.com/office/2006/metadata/properties" ma:root="true" ma:fieldsID="d9ce71ddb5ea38438bd4533cb8291b5a" ns3:_="" ns4:_="">
    <xsd:import namespace="1607d3ab-c61f-4ed7-a5bc-3b8082c27856"/>
    <xsd:import namespace="fa5e378e-b709-4e55-a1fc-703fd4edd4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07d3ab-c61f-4ed7-a5bc-3b8082c278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5e378e-b709-4e55-a1fc-703fd4edd45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CF2FAE-E5EB-4101-9031-5D658B7DA7F9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fa5e378e-b709-4e55-a1fc-703fd4edd451"/>
    <ds:schemaRef ds:uri="http://purl.org/dc/elements/1.1/"/>
    <ds:schemaRef ds:uri="http://schemas.microsoft.com/office/2006/metadata/properties"/>
    <ds:schemaRef ds:uri="http://schemas.microsoft.com/office/infopath/2007/PartnerControls"/>
    <ds:schemaRef ds:uri="1607d3ab-c61f-4ed7-a5bc-3b8082c2785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5BC3EE-C51C-4576-8C71-494C45A472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07d3ab-c61f-4ed7-a5bc-3b8082c27856"/>
    <ds:schemaRef ds:uri="fa5e378e-b709-4e55-a1fc-703fd4edd4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8B4001-FBFD-4A40-AC2A-756B1C8D25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1786</Words>
  <Application>Microsoft Office PowerPoint</Application>
  <PresentationFormat>Widescreen</PresentationFormat>
  <Paragraphs>182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Engagement with the nationally implemented NHS Digital Diabetes Prevention Programme: Usage patterns over the 9-month programme duration</vt:lpstr>
      <vt:lpstr>A National Digital Diabetes Prevention Programme</vt:lpstr>
      <vt:lpstr>PowerPoint Presentation</vt:lpstr>
      <vt:lpstr>PowerPoint Presentation</vt:lpstr>
      <vt:lpstr>Research Aims and Objectives</vt:lpstr>
      <vt:lpstr>Methods</vt:lpstr>
      <vt:lpstr>Results: Time spent on app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what extent do users engage with the NHS-DDPP over the nine-month duration?</dc:title>
  <dc:creator>Rhiannon Hawkes</dc:creator>
  <cp:lastModifiedBy>Rhiannon Hawkes</cp:lastModifiedBy>
  <cp:revision>34</cp:revision>
  <dcterms:created xsi:type="dcterms:W3CDTF">2023-01-31T16:10:13Z</dcterms:created>
  <dcterms:modified xsi:type="dcterms:W3CDTF">2023-04-17T09:09:23Z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0x01010095DB272BEE20D244A0E5C183A466A46C</vt:lpwstr>
  </property>
</Properties>
</file>